
<file path=[Content_Types].xml><?xml version="1.0" encoding="utf-8"?>
<Types xmlns="http://schemas.openxmlformats.org/package/2006/content-types">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856" r:id="rId3"/>
    <p:sldId id="547" r:id="rId4"/>
    <p:sldId id="854" r:id="rId5"/>
    <p:sldId id="855" r:id="rId6"/>
    <p:sldId id="548" r:id="rId7"/>
    <p:sldId id="550" r:id="rId8"/>
    <p:sldId id="552" r:id="rId9"/>
    <p:sldId id="845" r:id="rId10"/>
    <p:sldId id="553" r:id="rId11"/>
    <p:sldId id="555" r:id="rId12"/>
    <p:sldId id="846" r:id="rId13"/>
    <p:sldId id="559" r:id="rId14"/>
    <p:sldId id="561" r:id="rId15"/>
    <p:sldId id="563" r:id="rId16"/>
    <p:sldId id="354" r:id="rId17"/>
    <p:sldId id="857" r:id="rId18"/>
    <p:sldId id="868" r:id="rId19"/>
    <p:sldId id="848" r:id="rId20"/>
    <p:sldId id="847" r:id="rId21"/>
    <p:sldId id="867" r:id="rId22"/>
    <p:sldId id="257" r:id="rId23"/>
    <p:sldId id="258" r:id="rId24"/>
    <p:sldId id="859" r:id="rId25"/>
    <p:sldId id="874" r:id="rId26"/>
    <p:sldId id="272" r:id="rId27"/>
    <p:sldId id="860" r:id="rId28"/>
    <p:sldId id="271" r:id="rId29"/>
    <p:sldId id="356" r:id="rId30"/>
    <p:sldId id="357" r:id="rId31"/>
    <p:sldId id="882" r:id="rId32"/>
    <p:sldId id="362" r:id="rId33"/>
    <p:sldId id="360" r:id="rId34"/>
    <p:sldId id="358" r:id="rId35"/>
    <p:sldId id="359" r:id="rId36"/>
    <p:sldId id="353" r:id="rId37"/>
    <p:sldId id="366" r:id="rId38"/>
    <p:sldId id="367" r:id="rId39"/>
    <p:sldId id="844" r:id="rId40"/>
    <p:sldId id="886" r:id="rId41"/>
    <p:sldId id="885" r:id="rId42"/>
    <p:sldId id="888" r:id="rId43"/>
    <p:sldId id="883" r:id="rId44"/>
    <p:sldId id="369" r:id="rId45"/>
    <p:sldId id="324" r:id="rId46"/>
    <p:sldId id="337" r:id="rId47"/>
    <p:sldId id="352" r:id="rId48"/>
    <p:sldId id="264" r:id="rId49"/>
    <p:sldId id="278" r:id="rId50"/>
    <p:sldId id="276" r:id="rId51"/>
    <p:sldId id="869" r:id="rId52"/>
    <p:sldId id="370" r:id="rId53"/>
    <p:sldId id="870" r:id="rId54"/>
    <p:sldId id="269" r:id="rId55"/>
    <p:sldId id="274" r:id="rId57"/>
    <p:sldId id="275" r:id="rId58"/>
    <p:sldId id="871"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25"/>
    <p:restoredTop sz="96405"/>
  </p:normalViewPr>
  <p:slideViewPr>
    <p:cSldViewPr snapToGrid="0">
      <p:cViewPr varScale="1">
        <p:scale>
          <a:sx n="179" d="100"/>
          <a:sy n="179" d="100"/>
        </p:scale>
        <p:origin x="216" y="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notesMaster" Target="notesMasters/notesMaster1.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B808C-F19D-3246-983A-2550C58ACECE}"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BB873-3D1F-BB4F-BFE3-F776FABBDD5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5B6F0E-6D13-9641-9922-7494F8C537C7}"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49DA054F-D1BF-7749-8BBC-AFCD6B3884A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5EB92BA-355B-BE46-B33A-EFEDF00B359A}"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A054F-D1BF-7749-8BBC-AFCD6B3884A6}"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B92BA-355B-BE46-B33A-EFEDF00B359A}"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GIF"/></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0.jpeg"/><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jpeg"/><Relationship Id="rId1"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4.jpeg"/><Relationship Id="rId1"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8094" y="2113669"/>
            <a:ext cx="6870319" cy="307777"/>
          </a:xfrm>
          <a:prstGeom prst="rect">
            <a:avLst/>
          </a:prstGeom>
          <a:noFill/>
        </p:spPr>
        <p:txBody>
          <a:bodyPr wrap="square">
            <a:spAutoFit/>
          </a:bodyPr>
          <a:lstStyle/>
          <a:p>
            <a:pPr algn="ctr"/>
            <a:r>
              <a:rPr lang="en-US" altLang="zh-CN" sz="1400" dirty="0">
                <a:solidFill>
                  <a:srgbClr val="333333"/>
                </a:solidFill>
                <a:latin typeface="PingFang SC" panose="020B0400000000000000" pitchFamily="34" charset="-122"/>
                <a:ea typeface="PingFang SC" panose="020B0400000000000000" pitchFamily="34" charset="-122"/>
              </a:rPr>
              <a:t>《</a:t>
            </a:r>
            <a:r>
              <a:rPr lang="zh-CN" altLang="en-US" sz="1400" dirty="0">
                <a:solidFill>
                  <a:srgbClr val="333333"/>
                </a:solidFill>
                <a:latin typeface="PingFang SC" panose="020B0400000000000000" pitchFamily="34" charset="-122"/>
                <a:ea typeface="PingFang SC" panose="020B0400000000000000" pitchFamily="34" charset="-122"/>
              </a:rPr>
              <a:t>回旋曲</a:t>
            </a:r>
            <a:r>
              <a:rPr lang="en-US" altLang="zh-CN" sz="1400" dirty="0">
                <a:solidFill>
                  <a:srgbClr val="333333"/>
                </a:solidFill>
                <a:latin typeface="PingFang SC" panose="020B0400000000000000" pitchFamily="34" charset="-122"/>
                <a:ea typeface="PingFang SC" panose="020B0400000000000000" pitchFamily="34" charset="-122"/>
              </a:rPr>
              <a:t>》</a:t>
            </a:r>
            <a:r>
              <a:rPr lang="zh-CN" altLang="en-US" sz="1400" dirty="0">
                <a:solidFill>
                  <a:srgbClr val="333333"/>
                </a:solidFill>
                <a:latin typeface="PingFang SC" panose="020B0400000000000000" pitchFamily="34" charset="-122"/>
                <a:ea typeface="PingFang SC" panose="020B0400000000000000" pitchFamily="34" charset="-122"/>
              </a:rPr>
              <a:t> 作品清单</a:t>
            </a:r>
            <a:endParaRPr lang="zh-CN" alt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55740" y="483026"/>
            <a:ext cx="4680520" cy="5891949"/>
          </a:xfrm>
          <a:prstGeom prst="rect">
            <a:avLst/>
          </a:prstGeom>
        </p:spPr>
      </p:pic>
      <p:sp>
        <p:nvSpPr>
          <p:cNvPr id="4" name="矩形 3"/>
          <p:cNvSpPr/>
          <p:nvPr/>
        </p:nvSpPr>
        <p:spPr>
          <a:xfrm>
            <a:off x="1888205" y="5047208"/>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-05</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NO-05</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146X117.5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148.5X120</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6202" y="5301208"/>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-06</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NO-06</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97.5X82.5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100.2X84.8</a:t>
            </a:r>
            <a:r>
              <a:rPr lang="zh-CN" altLang="en-US" sz="800" dirty="0">
                <a:latin typeface="微软雅黑" panose="020B0503020204020204" pitchFamily="34" charset="-122"/>
                <a:ea typeface="微软雅黑" panose="020B0503020204020204" pitchFamily="34" charset="-122"/>
              </a:rPr>
              <a:t> （含框）</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397250" y="234950"/>
            <a:ext cx="5397500" cy="63881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47728" y="500169"/>
            <a:ext cx="4714974" cy="5857662"/>
          </a:xfrm>
          <a:prstGeom prst="rect">
            <a:avLst/>
          </a:prstGeom>
        </p:spPr>
      </p:pic>
      <p:sp>
        <p:nvSpPr>
          <p:cNvPr id="4" name="矩形 3"/>
          <p:cNvSpPr/>
          <p:nvPr/>
        </p:nvSpPr>
        <p:spPr>
          <a:xfrm>
            <a:off x="1886202" y="5301208"/>
            <a:ext cx="1867535" cy="1077218"/>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-07</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NO-07</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151X120.8</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53736" y="479649"/>
            <a:ext cx="4786982" cy="5699324"/>
          </a:xfrm>
          <a:prstGeom prst="rect">
            <a:avLst/>
          </a:prstGeom>
        </p:spPr>
      </p:pic>
      <p:sp>
        <p:nvSpPr>
          <p:cNvPr id="4" name="矩形 3"/>
          <p:cNvSpPr/>
          <p:nvPr/>
        </p:nvSpPr>
        <p:spPr>
          <a:xfrm>
            <a:off x="1886202" y="5115943"/>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-08</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NO-08</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97.5X82.5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100X85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63752" y="476672"/>
            <a:ext cx="4559220" cy="6093264"/>
          </a:xfrm>
          <a:prstGeom prst="rect">
            <a:avLst/>
          </a:prstGeom>
        </p:spPr>
      </p:pic>
      <p:sp>
        <p:nvSpPr>
          <p:cNvPr id="5" name="矩形 3"/>
          <p:cNvSpPr/>
          <p:nvPr/>
        </p:nvSpPr>
        <p:spPr>
          <a:xfrm>
            <a:off x="1886202" y="5301208"/>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-09</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NO-09</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98X72.7</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100.5X</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75.5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50481" y="335299"/>
            <a:ext cx="5291038" cy="6187402"/>
          </a:xfrm>
          <a:prstGeom prst="rect">
            <a:avLst/>
          </a:prstGeom>
        </p:spPr>
      </p:pic>
      <p:sp>
        <p:nvSpPr>
          <p:cNvPr id="4" name="矩形 3"/>
          <p:cNvSpPr/>
          <p:nvPr/>
        </p:nvSpPr>
        <p:spPr>
          <a:xfrm>
            <a:off x="1886202" y="5301208"/>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-10</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NO-10</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96X</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82.5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98.5X85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397250" y="368300"/>
            <a:ext cx="5397500" cy="6121400"/>
          </a:xfrm>
          <a:prstGeom prst="rect">
            <a:avLst/>
          </a:prstGeom>
        </p:spPr>
      </p:pic>
      <p:sp>
        <p:nvSpPr>
          <p:cNvPr id="4" name="矩形 3"/>
          <p:cNvSpPr/>
          <p:nvPr/>
        </p:nvSpPr>
        <p:spPr>
          <a:xfrm>
            <a:off x="1806689" y="5309160"/>
            <a:ext cx="1867535" cy="1077218"/>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阿凡达  之</a:t>
            </a:r>
            <a:r>
              <a:rPr lang="en-US" altLang="zh-CN" sz="800" dirty="0">
                <a:latin typeface="微软雅黑" panose="020B0503020204020204" pitchFamily="34" charset="-122"/>
                <a:ea typeface="微软雅黑" panose="020B0503020204020204" pitchFamily="34" charset="-122"/>
                <a:sym typeface="+mn-ea"/>
              </a:rPr>
              <a:t>-11</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NO-11</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97X85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89865" y="2413160"/>
            <a:ext cx="6094378" cy="646331"/>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sym typeface="+mn-ea"/>
              </a:rPr>
              <a:t>受难者  </a:t>
            </a:r>
            <a:endParaRPr lang="en-US" altLang="zh-CN" sz="1800" dirty="0">
              <a:latin typeface="微软雅黑" panose="020B0503020204020204" pitchFamily="34" charset="-122"/>
              <a:ea typeface="微软雅黑" panose="020B0503020204020204" pitchFamily="34" charset="-122"/>
              <a:sym typeface="+mn-ea"/>
            </a:endParaRPr>
          </a:p>
          <a:p>
            <a:pPr lvl="0" eaLnBrk="1" hangingPunct="1"/>
            <a:r>
              <a:rPr lang="en-US" altLang="zh-CN" sz="1800" dirty="0">
                <a:latin typeface="微软雅黑" panose="020B0503020204020204" pitchFamily="34" charset="-122"/>
                <a:ea typeface="微软雅黑" panose="020B0503020204020204" pitchFamily="34" charset="-122"/>
                <a:sym typeface="+mn-ea"/>
              </a:rPr>
              <a:t>The Sufferer</a:t>
            </a:r>
            <a:endParaRPr lang="en-US" altLang="zh-CN" sz="1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 name="矩形 1"/>
          <p:cNvSpPr/>
          <p:nvPr/>
        </p:nvSpPr>
        <p:spPr>
          <a:xfrm>
            <a:off x="989865" y="3798510"/>
            <a:ext cx="5433229" cy="2492990"/>
          </a:xfrm>
          <a:prstGeom prst="rect">
            <a:avLst/>
          </a:prstGeom>
          <a:noFill/>
          <a:ln w="9525">
            <a:noFill/>
          </a:ln>
        </p:spPr>
        <p:txBody>
          <a:bodyPr wrap="square">
            <a:spAutoFit/>
          </a:bodyPr>
          <a:lstStyle/>
          <a:p>
            <a:r>
              <a:rPr lang="zh-CN" altLang="en-US" sz="800" dirty="0">
                <a:latin typeface="微软雅黑" panose="020B0503020204020204" pitchFamily="34" charset="-122"/>
                <a:ea typeface="微软雅黑" panose="020B0503020204020204" pitchFamily="34" charset="-122"/>
                <a:sym typeface="+mn-ea"/>
              </a:rPr>
              <a:t>简述（非正式）</a:t>
            </a:r>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1200" dirty="0">
              <a:latin typeface="微软雅黑" panose="020B0503020204020204" pitchFamily="34" charset="-122"/>
              <a:ea typeface="微软雅黑" panose="020B0503020204020204" pitchFamily="34" charset="-122"/>
              <a:sym typeface="+mn-ea"/>
            </a:endParaRPr>
          </a:p>
          <a:p>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今年（</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2024</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4</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月，我在伦敦战争博物馆看到二战的一些照片和录像，残酷场景触目惊心，尤其令人悲痛的是，俄乌和巴以两大战争仍在进行，每天都能在互联网看到的伤亡影像，现在的和几十年前的人类尸骸的画面同时叠加在我脑海里，让我如同在噩梦之中。</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那几天里我在一次噩梦中醒来，心悸不已，画下一些草图，回国后开始画这个系列。</a:t>
            </a:r>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7643965" y="714828"/>
            <a:ext cx="3667027" cy="488745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39029" y="269240"/>
            <a:ext cx="4513942" cy="6319519"/>
          </a:xfrm>
          <a:prstGeom prst="rect">
            <a:avLst/>
          </a:prstGeom>
        </p:spPr>
      </p:pic>
      <p:sp>
        <p:nvSpPr>
          <p:cNvPr id="4" name="矩形 3"/>
          <p:cNvSpPr/>
          <p:nvPr/>
        </p:nvSpPr>
        <p:spPr>
          <a:xfrm>
            <a:off x="9091991" y="4795118"/>
            <a:ext cx="2103833" cy="1569660"/>
          </a:xfrm>
          <a:prstGeom prst="rect">
            <a:avLst/>
          </a:prstGeom>
          <a:noFill/>
          <a:ln w="9525">
            <a:noFill/>
          </a:ln>
        </p:spPr>
        <p:txBody>
          <a:bodyPr wrap="square">
            <a:spAutoFit/>
          </a:bodyPr>
          <a:lstStyle/>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sym typeface="+mn-ea"/>
              </a:rPr>
              <a:t>受难者  之一</a:t>
            </a:r>
            <a:endParaRPr lang="en-US" altLang="zh-CN" sz="800" dirty="0">
              <a:latin typeface="微软雅黑" panose="020B0503020204020204" pitchFamily="34" charset="-122"/>
              <a:ea typeface="微软雅黑" panose="020B0503020204020204" pitchFamily="34" charset="-122"/>
              <a:sym typeface="+mn-ea"/>
            </a:endParaRPr>
          </a:p>
          <a:p>
            <a:pPr lvl="0" eaLnBrk="1" hangingPunct="1"/>
            <a:r>
              <a:rPr lang="en-US" altLang="zh-CN" sz="800" dirty="0">
                <a:latin typeface="微软雅黑" panose="020B0503020204020204" pitchFamily="34" charset="-122"/>
                <a:ea typeface="微软雅黑" panose="020B0503020204020204" pitchFamily="34" charset="-122"/>
                <a:sym typeface="+mn-ea"/>
              </a:rPr>
              <a:t>The Sufferer</a:t>
            </a:r>
            <a:r>
              <a:rPr lang="zh-CN" altLang="en-US" sz="800" dirty="0">
                <a:latin typeface="微软雅黑" panose="020B0503020204020204" pitchFamily="34" charset="-122"/>
                <a:ea typeface="微软雅黑" panose="020B0503020204020204" pitchFamily="34" charset="-122"/>
                <a:sym typeface="+mn-ea"/>
              </a:rPr>
              <a:t>  </a:t>
            </a:r>
            <a:r>
              <a:rPr lang="en-US" altLang="zh-CN" sz="800" dirty="0">
                <a:latin typeface="微软雅黑" panose="020B0503020204020204" pitchFamily="34" charset="-122"/>
                <a:ea typeface="微软雅黑" panose="020B0503020204020204" pitchFamily="34" charset="-122"/>
                <a:sym typeface="+mn-ea"/>
              </a:rPr>
              <a:t>NO.01</a:t>
            </a:r>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250X175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2024</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08991" y="393967"/>
            <a:ext cx="4374017" cy="6070065"/>
          </a:xfrm>
          <a:prstGeom prst="rect">
            <a:avLst/>
          </a:prstGeom>
        </p:spPr>
      </p:pic>
      <p:sp>
        <p:nvSpPr>
          <p:cNvPr id="4" name="矩形 3"/>
          <p:cNvSpPr/>
          <p:nvPr/>
        </p:nvSpPr>
        <p:spPr>
          <a:xfrm>
            <a:off x="9364366" y="4843757"/>
            <a:ext cx="1867535" cy="1692771"/>
          </a:xfrm>
          <a:prstGeom prst="rect">
            <a:avLst/>
          </a:prstGeom>
          <a:noFill/>
          <a:ln w="9525">
            <a:noFill/>
          </a:ln>
        </p:spPr>
        <p:txBody>
          <a:bodyPr wrap="square">
            <a:spAutoFit/>
          </a:bodyPr>
          <a:lstStyle/>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r>
              <a:rPr lang="zh-CN" altLang="en-US" sz="800" dirty="0">
                <a:latin typeface="微软雅黑" panose="020B0503020204020204" pitchFamily="34" charset="-122"/>
                <a:ea typeface="微软雅黑" panose="020B0503020204020204" pitchFamily="34" charset="-122"/>
                <a:sym typeface="+mn-ea"/>
              </a:rPr>
              <a:t>受难者  之二</a:t>
            </a:r>
            <a:endParaRPr lang="en-US" altLang="zh-CN" sz="800" dirty="0">
              <a:latin typeface="微软雅黑" panose="020B0503020204020204" pitchFamily="34" charset="-122"/>
              <a:ea typeface="微软雅黑" panose="020B0503020204020204" pitchFamily="34" charset="-122"/>
              <a:sym typeface="+mn-ea"/>
            </a:endParaRPr>
          </a:p>
          <a:p>
            <a:pPr lvl="0" eaLnBrk="1" hangingPunct="1"/>
            <a:r>
              <a:rPr lang="en-US" altLang="zh-CN" sz="800" dirty="0">
                <a:latin typeface="微软雅黑" panose="020B0503020204020204" pitchFamily="34" charset="-122"/>
                <a:ea typeface="微软雅黑" panose="020B0503020204020204" pitchFamily="34" charset="-122"/>
                <a:sym typeface="+mn-ea"/>
              </a:rPr>
              <a:t>The Sufferer</a:t>
            </a:r>
            <a:r>
              <a:rPr lang="zh-CN" altLang="en-US" sz="800" dirty="0">
                <a:latin typeface="微软雅黑" panose="020B0503020204020204" pitchFamily="34" charset="-122"/>
                <a:ea typeface="微软雅黑" panose="020B0503020204020204" pitchFamily="34" charset="-122"/>
                <a:sym typeface="+mn-ea"/>
              </a:rPr>
              <a:t>  </a:t>
            </a:r>
            <a:r>
              <a:rPr lang="en-US" altLang="zh-CN" sz="800" dirty="0">
                <a:latin typeface="微软雅黑" panose="020B0503020204020204" pitchFamily="34" charset="-122"/>
                <a:ea typeface="微软雅黑" panose="020B0503020204020204" pitchFamily="34" charset="-122"/>
                <a:sym typeface="+mn-ea"/>
              </a:rPr>
              <a:t>NO.02</a:t>
            </a:r>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230X167</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2024</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矩形 1"/>
          <p:cNvSpPr/>
          <p:nvPr/>
        </p:nvSpPr>
        <p:spPr>
          <a:xfrm>
            <a:off x="2351584" y="2564904"/>
            <a:ext cx="4572000" cy="1508105"/>
          </a:xfrm>
          <a:prstGeom prst="rect">
            <a:avLst/>
          </a:prstGeom>
          <a:noFill/>
          <a:ln w="9525">
            <a:noFill/>
          </a:ln>
        </p:spPr>
        <p:txBody>
          <a:bodyPr>
            <a:spAutoFit/>
          </a:bodyPr>
          <a:lstStyle/>
          <a:p>
            <a:pPr lvl="0" eaLnBrk="1" hangingPunct="1"/>
            <a:r>
              <a:rPr lang="zh-CN" altLang="en-US" dirty="0">
                <a:solidFill>
                  <a:srgbClr val="000000"/>
                </a:solidFill>
                <a:latin typeface="PingFang SC" panose="020B0400000000000000" pitchFamily="34" charset="-122"/>
                <a:ea typeface="PingFang SC" panose="020B0400000000000000" pitchFamily="34" charset="-122"/>
              </a:rPr>
              <a:t>化身</a:t>
            </a:r>
            <a:endParaRPr lang="en-US" altLang="zh-CN" dirty="0">
              <a:solidFill>
                <a:srgbClr val="000000"/>
              </a:solidFill>
              <a:latin typeface="PingFang SC" panose="020B0400000000000000" pitchFamily="34" charset="-122"/>
              <a:ea typeface="PingFang SC" panose="020B0400000000000000" pitchFamily="34" charset="-122"/>
            </a:endParaRPr>
          </a:p>
          <a:p>
            <a:pPr lvl="0" eaLnBrk="1" hangingPunct="1"/>
            <a:r>
              <a:rPr lang="en-US" altLang="zh-CN" dirty="0">
                <a:solidFill>
                  <a:srgbClr val="000000"/>
                </a:solidFill>
                <a:latin typeface="PingFang SC" panose="020B0400000000000000" pitchFamily="34" charset="-122"/>
                <a:ea typeface="PingFang SC" panose="020B0400000000000000" pitchFamily="34" charset="-122"/>
              </a:rPr>
              <a:t>The</a:t>
            </a:r>
            <a:r>
              <a:rPr lang="zh-CN" altLang="en-US" dirty="0">
                <a:solidFill>
                  <a:srgbClr val="000000"/>
                </a:solidFill>
                <a:latin typeface="PingFang SC" panose="020B0400000000000000" pitchFamily="34" charset="-122"/>
                <a:ea typeface="PingFang SC" panose="020B0400000000000000" pitchFamily="34" charset="-122"/>
              </a:rPr>
              <a:t> </a:t>
            </a:r>
            <a:r>
              <a:rPr lang="en-GB" altLang="zh-CN" dirty="0">
                <a:solidFill>
                  <a:srgbClr val="000000"/>
                </a:solidFill>
                <a:latin typeface="PingFang SC" panose="020B0400000000000000" pitchFamily="34" charset="-122"/>
                <a:ea typeface="PingFang SC" panose="020B0400000000000000" pitchFamily="34" charset="-122"/>
              </a:rPr>
              <a:t>Avatar</a:t>
            </a:r>
            <a:endParaRPr lang="en-US" altLang="zh-CN" sz="14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en-US" altLang="zh-CN" sz="1400" dirty="0">
              <a:solidFill>
                <a:srgbClr val="000000"/>
              </a:solidFill>
              <a:latin typeface="Calibri" panose="020F0502020204030204" pitchFamily="34" charset="0"/>
              <a:sym typeface="宋体" panose="02010600030101010101" pitchFamily="2" charset="-122"/>
            </a:endParaRPr>
          </a:p>
          <a:p>
            <a:pPr lvl="0" eaLnBrk="1" hangingPunct="1"/>
            <a:r>
              <a:rPr lang="zh-CN" altLang="en-US" sz="1400" dirty="0">
                <a:solidFill>
                  <a:srgbClr val="000000"/>
                </a:solidFill>
                <a:latin typeface="Calibri" panose="020F0502020204030204" pitchFamily="34" charset="0"/>
                <a:ea typeface="宋体" panose="02010600030101010101" pitchFamily="2" charset="-122"/>
                <a:sym typeface="宋体" panose="02010600030101010101" pitchFamily="2" charset="-122"/>
              </a:rPr>
              <a:t>油画 </a:t>
            </a:r>
            <a:endParaRPr lang="en-US" altLang="x-none" sz="1400" dirty="0">
              <a:solidFill>
                <a:srgbClr val="000000"/>
              </a:solidFill>
              <a:latin typeface="Calibri" panose="020F0502020204030204" pitchFamily="34" charset="0"/>
              <a:ea typeface="Calibri" panose="020F0502020204030204" pitchFamily="34" charset="0"/>
              <a:sym typeface="Calibri" panose="020F0502020204030204" pitchFamily="34" charset="0"/>
            </a:endParaRPr>
          </a:p>
          <a:p>
            <a:pPr lvl="0" eaLnBrk="1" hangingPunct="1"/>
            <a:r>
              <a:rPr lang="en-US" altLang="zh-CN" sz="1400" dirty="0">
                <a:solidFill>
                  <a:srgbClr val="000000"/>
                </a:solidFill>
                <a:latin typeface="Calibri" panose="020F0502020204030204" pitchFamily="34" charset="0"/>
                <a:ea typeface="Calibri" panose="020F0502020204030204" pitchFamily="34" charset="0"/>
                <a:sym typeface="Calibri" panose="020F0502020204030204" pitchFamily="34" charset="0"/>
              </a:rPr>
              <a:t>2021-2022</a:t>
            </a:r>
            <a:endParaRPr lang="en-US" sz="1400" dirty="0">
              <a:solidFill>
                <a:srgbClr val="000000"/>
              </a:solidFill>
              <a:latin typeface="Calibri" panose="020F0502020204030204" pitchFamily="34" charset="0"/>
              <a:ea typeface="Calibri" panose="020F0502020204030204" pitchFamily="34" charset="0"/>
              <a:sym typeface="Calibri" panose="020F0502020204030204" pitchFamily="34" charset="0"/>
            </a:endParaRPr>
          </a:p>
          <a:p>
            <a:pPr lvl="0" eaLnBrk="1" hangingPunct="1"/>
            <a:endParaRPr lang="en-US" sz="14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90950" y="1917701"/>
            <a:ext cx="4572000" cy="1846659"/>
          </a:xfrm>
          <a:prstGeom prst="rect">
            <a:avLst/>
          </a:prstGeom>
          <a:noFill/>
          <a:ln w="9525">
            <a:noFill/>
          </a:ln>
        </p:spPr>
        <p:txBody>
          <a:bodyPr>
            <a:spAutoFit/>
          </a:bodyPr>
          <a:lstStyle/>
          <a:p>
            <a:pPr lvl="0" eaLnBrk="1" hangingPunct="1"/>
            <a:r>
              <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rPr>
              <a:t>镜子</a:t>
            </a:r>
            <a:endParaRPr lang="en-US"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r>
              <a:rPr lang="en-US" altLang="zh-CN" dirty="0">
                <a:solidFill>
                  <a:srgbClr val="000000"/>
                </a:solidFill>
                <a:latin typeface="Calibri" panose="020F0502020204030204" pitchFamily="34" charset="0"/>
                <a:ea typeface="宋体" panose="02010600030101010101" pitchFamily="2" charset="-122"/>
                <a:sym typeface="宋体" panose="02010600030101010101" pitchFamily="2" charset="-122"/>
              </a:rPr>
              <a:t>Mirror</a:t>
            </a:r>
            <a:endParaRPr lang="en-US"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en-US"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series</a:t>
            </a:r>
            <a:endParaRPr lang="zh-CN" altLang="en-US" sz="1200" dirty="0">
              <a:solidFill>
                <a:srgbClr val="000000"/>
              </a:solidFill>
              <a:latin typeface="Calibri" panose="020F0502020204030204" pitchFamily="34" charset="0"/>
              <a:ea typeface="Calibri" panose="020F0502020204030204" pitchFamily="34" charset="0"/>
              <a:sym typeface="Calibri" panose="020F0502020204030204" pitchFamily="34" charset="0"/>
            </a:endParaRPr>
          </a:p>
          <a:p>
            <a:pPr lvl="0" eaLnBrk="1" hangingPunct="1"/>
            <a:endParaRPr lang="zh-CN" altLang="en-US" sz="1200" dirty="0">
              <a:solidFill>
                <a:srgbClr val="000000"/>
              </a:solidFill>
              <a:latin typeface="Calibri" panose="020F0502020204030204" pitchFamily="34" charset="0"/>
              <a:ea typeface="Calibri" panose="020F0502020204030204" pitchFamily="34" charset="0"/>
              <a:sym typeface="Calibri" panose="020F0502020204030204" pitchFamily="34" charset="0"/>
            </a:endParaRPr>
          </a:p>
          <a:p>
            <a:pPr lvl="0" eaLnBrk="1" hangingPunct="1"/>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摄影   </a:t>
            </a:r>
            <a:r>
              <a:rPr lang="en-US" altLang="zh-CN" sz="1200" dirty="0">
                <a:solidFill>
                  <a:srgbClr val="333333"/>
                </a:solidFill>
                <a:latin typeface="Arial" panose="020B0604020202020204" pitchFamily="34" charset="0"/>
              </a:rPr>
              <a:t> photography</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r>
              <a:rPr lang="en-US" altLang="zh-CN" sz="1200" dirty="0">
                <a:solidFill>
                  <a:srgbClr val="000000"/>
                </a:solidFill>
                <a:latin typeface="Calibri" panose="020F0502020204030204" pitchFamily="34" charset="0"/>
                <a:ea typeface="Calibri" panose="020F0502020204030204" pitchFamily="34" charset="0"/>
                <a:sym typeface="Calibri" panose="020F0502020204030204" pitchFamily="34" charset="0"/>
              </a:rPr>
              <a:t>2020</a:t>
            </a:r>
            <a:endParaRPr lang="en-US"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en-US"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1838743" y="6021289"/>
            <a:ext cx="6192688" cy="646331"/>
          </a:xfrm>
          <a:prstGeom prst="rect">
            <a:avLst/>
          </a:prstGeom>
          <a:noFill/>
          <a:ln w="9525">
            <a:noFill/>
          </a:ln>
        </p:spPr>
        <p:txBody>
          <a:bodyPr wrap="square">
            <a:spAutoFit/>
          </a:bodyPr>
          <a:lstStyle/>
          <a:p>
            <a:pPr lvl="0" eaLnBrk="1" hangingPunct="1"/>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镜子   之一</a:t>
            </a:r>
            <a:endParaRPr lang="en-US" altLang="zh-CN" sz="900" dirty="0">
              <a:solidFill>
                <a:srgbClr val="000000"/>
              </a:solidFill>
              <a:latin typeface="Calibri" panose="020F0502020204030204" pitchFamily="34" charset="0"/>
              <a:ea typeface="Calibri" panose="020F0502020204030204" pitchFamily="34" charset="0"/>
              <a:sym typeface="Calibri" panose="020F0502020204030204" pitchFamily="34" charset="0"/>
            </a:endParaRPr>
          </a:p>
          <a:p>
            <a:pPr lvl="0" eaLnBrk="1" hangingPunct="1"/>
            <a:r>
              <a:rPr lang="en-US" altLang="zh-CN" sz="900" dirty="0">
                <a:solidFill>
                  <a:srgbClr val="333333"/>
                </a:solidFill>
                <a:latin typeface="Arial" panose="020B0604020202020204" pitchFamily="34" charset="0"/>
              </a:rPr>
              <a:t>Mirror  No.01</a:t>
            </a:r>
            <a:endParaRPr lang="en-US" altLang="zh-CN" sz="900" dirty="0">
              <a:solidFill>
                <a:srgbClr val="333333"/>
              </a:solidFill>
              <a:latin typeface="Arial" panose="020B0604020202020204" pitchFamily="34" charset="0"/>
            </a:endParaRPr>
          </a:p>
          <a:p>
            <a:pPr lvl="0" eaLnBrk="1" hangingPunct="1"/>
            <a:r>
              <a:rPr lang="zh-CN" altLang="en-US" sz="900" dirty="0">
                <a:latin typeface="微软雅黑" panose="020B0503020204020204" pitchFamily="34" charset="-122"/>
                <a:ea typeface="微软雅黑" panose="020B0503020204020204" pitchFamily="34" charset="-122"/>
              </a:rPr>
              <a:t>摄影 </a:t>
            </a:r>
            <a:r>
              <a:rPr lang="en-US" altLang="zh-CN" sz="900" dirty="0">
                <a:solidFill>
                  <a:srgbClr val="333333"/>
                </a:solidFill>
                <a:latin typeface="Arial" panose="020B0604020202020204" pitchFamily="34" charset="0"/>
              </a:rPr>
              <a:t>Photography</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200X150   2020</a:t>
            </a:r>
            <a:endParaRPr lang="en-US" sz="9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27849" y="190381"/>
            <a:ext cx="4905329" cy="647764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2423592" y="6409928"/>
            <a:ext cx="6192688" cy="230832"/>
          </a:xfrm>
          <a:prstGeom prst="rect">
            <a:avLst/>
          </a:prstGeom>
          <a:noFill/>
          <a:ln w="9525">
            <a:noFill/>
          </a:ln>
        </p:spPr>
        <p:txBody>
          <a:bodyPr wrap="square">
            <a:spAutoFit/>
          </a:bodyPr>
          <a:lstStyle/>
          <a:p>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镜子  之三   </a:t>
            </a:r>
            <a:r>
              <a:rPr lang="en-US" altLang="zh-CN" sz="900" dirty="0">
                <a:solidFill>
                  <a:srgbClr val="333333"/>
                </a:solidFill>
                <a:latin typeface="Arial" panose="020B0604020202020204" pitchFamily="34" charset="0"/>
              </a:rPr>
              <a:t>Mirror </a:t>
            </a:r>
            <a:r>
              <a:rPr lang="zh-CN" altLang="en-US" sz="900" dirty="0">
                <a:solidFill>
                  <a:srgbClr val="333333"/>
                </a:solidFill>
                <a:latin typeface="Arial" panose="020B0604020202020204" pitchFamily="34" charset="0"/>
              </a:rPr>
              <a:t> </a:t>
            </a:r>
            <a:r>
              <a:rPr lang="en-US" altLang="zh-CN" sz="900" dirty="0">
                <a:solidFill>
                  <a:srgbClr val="333333"/>
                </a:solidFill>
                <a:latin typeface="Arial" panose="020B0604020202020204" pitchFamily="34" charset="0"/>
              </a:rPr>
              <a:t>No.03      </a:t>
            </a:r>
            <a:r>
              <a:rPr lang="zh-CN" altLang="en-US" sz="900" dirty="0">
                <a:latin typeface="微软雅黑" panose="020B0503020204020204" pitchFamily="34" charset="-122"/>
                <a:ea typeface="微软雅黑" panose="020B0503020204020204" pitchFamily="34" charset="-122"/>
              </a:rPr>
              <a:t>摄影 </a:t>
            </a:r>
            <a:r>
              <a:rPr lang="en-US" altLang="zh-CN" sz="900" dirty="0">
                <a:solidFill>
                  <a:srgbClr val="333333"/>
                </a:solidFill>
                <a:latin typeface="Arial" panose="020B0604020202020204" pitchFamily="34" charset="0"/>
              </a:rPr>
              <a:t>Photography    </a:t>
            </a:r>
            <a:r>
              <a:rPr lang="en-US" altLang="zh-CN" sz="900" dirty="0">
                <a:latin typeface="微软雅黑" panose="020B0503020204020204" pitchFamily="34" charset="-122"/>
                <a:ea typeface="微软雅黑" panose="020B0503020204020204" pitchFamily="34" charset="-122"/>
              </a:rPr>
              <a:t>150X200   2020</a:t>
            </a:r>
            <a:endParaRPr lang="en-US" sz="9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95600" y="634042"/>
            <a:ext cx="7450886" cy="558991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1838743" y="6021288"/>
            <a:ext cx="6192688" cy="369332"/>
          </a:xfrm>
          <a:prstGeom prst="rect">
            <a:avLst/>
          </a:prstGeom>
          <a:noFill/>
          <a:ln w="9525">
            <a:noFill/>
          </a:ln>
        </p:spPr>
        <p:txBody>
          <a:bodyPr wrap="square">
            <a:spAutoFit/>
          </a:bodyPr>
          <a:lstStyle/>
          <a:p>
            <a:pPr lvl="0" eaLnBrk="1" hangingPunct="1"/>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镜子  之五   </a:t>
            </a:r>
            <a:r>
              <a:rPr lang="en-US" altLang="zh-CN" sz="900" dirty="0">
                <a:solidFill>
                  <a:srgbClr val="333333"/>
                </a:solidFill>
                <a:latin typeface="Arial" panose="020B0604020202020204" pitchFamily="34" charset="0"/>
              </a:rPr>
              <a:t>Mirror No.05  </a:t>
            </a:r>
            <a:r>
              <a:rPr lang="zh-CN" altLang="en-US" sz="900" dirty="0">
                <a:latin typeface="微软雅黑" panose="020B0503020204020204" pitchFamily="34" charset="-122"/>
                <a:ea typeface="微软雅黑" panose="020B0503020204020204" pitchFamily="34" charset="-122"/>
              </a:rPr>
              <a:t>摄影 </a:t>
            </a:r>
            <a:r>
              <a:rPr lang="en-US" altLang="zh-CN" sz="900" dirty="0">
                <a:solidFill>
                  <a:srgbClr val="333333"/>
                </a:solidFill>
                <a:latin typeface="Arial" panose="020B0604020202020204" pitchFamily="34" charset="0"/>
              </a:rPr>
              <a:t>Photography</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2020   </a:t>
            </a:r>
            <a:r>
              <a:rPr lang="zh-CN" altLang="en-US" sz="900" dirty="0">
                <a:latin typeface="微软雅黑" panose="020B0503020204020204" pitchFamily="34" charset="-122"/>
                <a:ea typeface="微软雅黑" panose="020B0503020204020204" pitchFamily="34" charset="-122"/>
              </a:rPr>
              <a:t>左</a:t>
            </a:r>
            <a:r>
              <a:rPr lang="en-US" altLang="zh-CN" sz="900" dirty="0">
                <a:latin typeface="微软雅黑" panose="020B0503020204020204" pitchFamily="34" charset="-122"/>
                <a:ea typeface="微软雅黑" panose="020B0503020204020204" pitchFamily="34" charset="-122"/>
              </a:rPr>
              <a:t>125.68X108.39</a:t>
            </a:r>
            <a:r>
              <a:rPr lang="zh-CN" altLang="en-US" sz="900" dirty="0">
                <a:latin typeface="微软雅黑" panose="020B0503020204020204" pitchFamily="34" charset="-122"/>
                <a:ea typeface="微软雅黑" panose="020B0503020204020204" pitchFamily="34" charset="-122"/>
              </a:rPr>
              <a:t> 厘米</a:t>
            </a:r>
            <a:r>
              <a:rPr lang="en-US" altLang="zh-CN" sz="900" dirty="0">
                <a:latin typeface="微软雅黑" panose="020B0503020204020204" pitchFamily="34" charset="-122"/>
                <a:ea typeface="微软雅黑" panose="020B0503020204020204" pitchFamily="34" charset="-122"/>
              </a:rPr>
              <a:t>  </a:t>
            </a:r>
            <a:r>
              <a:rPr lang="zh-CN" altLang="en-US" sz="900" dirty="0">
                <a:latin typeface="微软雅黑" panose="020B0503020204020204" pitchFamily="34" charset="-122"/>
                <a:ea typeface="微软雅黑" panose="020B0503020204020204" pitchFamily="34" charset="-122"/>
              </a:rPr>
              <a:t>右</a:t>
            </a:r>
            <a:r>
              <a:rPr lang="en-US" altLang="zh-CN" sz="900" dirty="0">
                <a:latin typeface="微软雅黑" panose="020B0503020204020204" pitchFamily="34" charset="-122"/>
                <a:ea typeface="微软雅黑" panose="020B0503020204020204" pitchFamily="34" charset="-122"/>
              </a:rPr>
              <a:t>101.62X65.18</a:t>
            </a:r>
            <a:r>
              <a:rPr lang="zh-CN" altLang="en-US" sz="900" dirty="0">
                <a:latin typeface="微软雅黑" panose="020B0503020204020204" pitchFamily="34" charset="-122"/>
                <a:ea typeface="微软雅黑" panose="020B0503020204020204" pitchFamily="34" charset="-122"/>
              </a:rPr>
              <a:t>厘米</a:t>
            </a:r>
            <a:endParaRPr lang="en-US" sz="9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60648"/>
            <a:ext cx="9144000" cy="57606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60370" y="335942"/>
            <a:ext cx="4640896" cy="6186115"/>
          </a:xfrm>
          <a:prstGeom prst="rect">
            <a:avLst/>
          </a:prstGeom>
        </p:spPr>
      </p:pic>
      <p:sp>
        <p:nvSpPr>
          <p:cNvPr id="7" name="矩形 3"/>
          <p:cNvSpPr/>
          <p:nvPr/>
        </p:nvSpPr>
        <p:spPr>
          <a:xfrm>
            <a:off x="1854786" y="5598727"/>
            <a:ext cx="6192688" cy="923330"/>
          </a:xfrm>
          <a:prstGeom prst="rect">
            <a:avLst/>
          </a:prstGeom>
          <a:noFill/>
          <a:ln w="9525">
            <a:noFill/>
          </a:ln>
        </p:spPr>
        <p:txBody>
          <a:bodyPr wrap="square">
            <a:spAutoFit/>
          </a:bodyPr>
          <a:lstStyle/>
          <a:p>
            <a:pPr lvl="0" eaLnBrk="1" hangingPunct="1"/>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镜子  之六 </a:t>
            </a:r>
            <a:endParaRPr lang="en-US" altLang="zh-CN" sz="9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 </a:t>
            </a:r>
            <a:r>
              <a:rPr lang="en-US" altLang="zh-CN" sz="900" dirty="0">
                <a:solidFill>
                  <a:srgbClr val="333333"/>
                </a:solidFill>
                <a:latin typeface="Arial" panose="020B0604020202020204" pitchFamily="34" charset="0"/>
              </a:rPr>
              <a:t>Mirror No.06</a:t>
            </a:r>
            <a:endParaRPr lang="en-US" altLang="zh-CN" sz="900" dirty="0">
              <a:solidFill>
                <a:srgbClr val="333333"/>
              </a:solidFill>
              <a:latin typeface="Arial" panose="020B0604020202020204" pitchFamily="34" charset="0"/>
            </a:endParaRPr>
          </a:p>
          <a:p>
            <a:pPr lvl="0" eaLnBrk="1" hangingPunct="1"/>
            <a:endParaRPr lang="en-US" altLang="zh-CN" sz="900" dirty="0">
              <a:solidFill>
                <a:srgbClr val="333333"/>
              </a:solidFill>
              <a:latin typeface="Arial" panose="020B0604020202020204" pitchFamily="34" charset="0"/>
            </a:endParaRPr>
          </a:p>
          <a:p>
            <a:r>
              <a:rPr lang="zh-CN" altLang="en-US" sz="900" dirty="0">
                <a:latin typeface="微软雅黑" panose="020B0503020204020204" pitchFamily="34" charset="-122"/>
                <a:ea typeface="微软雅黑" panose="020B0503020204020204" pitchFamily="34" charset="-122"/>
              </a:rPr>
              <a:t>摄影 </a:t>
            </a:r>
            <a:r>
              <a:rPr lang="en-US" altLang="zh-CN" sz="900" dirty="0">
                <a:solidFill>
                  <a:srgbClr val="333333"/>
                </a:solidFill>
                <a:latin typeface="Arial" panose="020B0604020202020204" pitchFamily="34" charset="0"/>
              </a:rPr>
              <a:t>Photography</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200X150  </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2020</a:t>
            </a:r>
            <a:endParaRPr lang="en-US" sz="9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1831600" y="5785235"/>
            <a:ext cx="2476081" cy="784830"/>
          </a:xfrm>
          <a:prstGeom prst="rect">
            <a:avLst/>
          </a:prstGeom>
          <a:noFill/>
          <a:ln w="9525">
            <a:noFill/>
          </a:ln>
        </p:spPr>
        <p:txBody>
          <a:bodyPr wrap="square">
            <a:spAutoFit/>
          </a:bodyPr>
          <a:lstStyle/>
          <a:p>
            <a:pPr lvl="0" eaLnBrk="1" hangingPunct="1"/>
            <a:r>
              <a:rPr lang="zh-CN" altLang="en-US" sz="900" dirty="0">
                <a:solidFill>
                  <a:srgbClr val="000000"/>
                </a:solidFill>
                <a:latin typeface="Calibri" panose="020F0502020204030204" pitchFamily="34" charset="0"/>
                <a:ea typeface="宋体" panose="02010600030101010101" pitchFamily="2" charset="-122"/>
                <a:sym typeface="宋体" panose="02010600030101010101" pitchFamily="2" charset="-122"/>
              </a:rPr>
              <a:t>镜子  之六 </a:t>
            </a:r>
            <a:endParaRPr lang="en-US" altLang="zh-CN" sz="9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r>
              <a:rPr lang="en-US" altLang="zh-CN" sz="900" dirty="0">
                <a:solidFill>
                  <a:srgbClr val="333333"/>
                </a:solidFill>
                <a:latin typeface="Arial" panose="020B0604020202020204" pitchFamily="34" charset="0"/>
              </a:rPr>
              <a:t>Mirror </a:t>
            </a:r>
            <a:r>
              <a:rPr lang="zh-CN" altLang="en-US" sz="900" dirty="0">
                <a:solidFill>
                  <a:srgbClr val="333333"/>
                </a:solidFill>
                <a:latin typeface="Arial" panose="020B0604020202020204" pitchFamily="34" charset="0"/>
              </a:rPr>
              <a:t>  </a:t>
            </a:r>
            <a:r>
              <a:rPr lang="en-US" altLang="zh-CN" sz="900" dirty="0">
                <a:solidFill>
                  <a:srgbClr val="333333"/>
                </a:solidFill>
                <a:latin typeface="Arial" panose="020B0604020202020204" pitchFamily="34" charset="0"/>
              </a:rPr>
              <a:t>No.07</a:t>
            </a:r>
            <a:endParaRPr lang="en-US" altLang="zh-CN" sz="900" dirty="0">
              <a:solidFill>
                <a:srgbClr val="333333"/>
              </a:solidFill>
              <a:latin typeface="Arial" panose="020B0604020202020204" pitchFamily="34" charset="0"/>
            </a:endParaRPr>
          </a:p>
          <a:p>
            <a:r>
              <a:rPr lang="zh-CN" altLang="en-US" sz="900" dirty="0">
                <a:latin typeface="微软雅黑" panose="020B0503020204020204" pitchFamily="34" charset="-122"/>
                <a:ea typeface="微软雅黑" panose="020B0503020204020204" pitchFamily="34" charset="-122"/>
              </a:rPr>
              <a:t>摄影 </a:t>
            </a:r>
            <a:r>
              <a:rPr lang="en-US" altLang="zh-CN" sz="900" dirty="0">
                <a:solidFill>
                  <a:srgbClr val="333333"/>
                </a:solidFill>
                <a:latin typeface="Arial" panose="020B0604020202020204" pitchFamily="34" charset="0"/>
              </a:rPr>
              <a:t>Photography</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200X150 </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2020</a:t>
            </a:r>
            <a:endParaRPr lang="en-US" sz="9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55840" y="287935"/>
            <a:ext cx="4713194" cy="62821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08333" y="3266663"/>
            <a:ext cx="6408712" cy="3293209"/>
          </a:xfrm>
          <a:prstGeom prst="rect">
            <a:avLst/>
          </a:prstGeom>
          <a:noFill/>
        </p:spPr>
        <p:txBody>
          <a:bodyPr wrap="square">
            <a:spAutoFit/>
          </a:bodyPr>
          <a:lstStyle/>
          <a:p>
            <a:pPr algn="just"/>
            <a:r>
              <a:rPr lang="zh-CN" altLang="en-US" sz="1200" kern="100" dirty="0">
                <a:latin typeface="等线" panose="02010600030101010101" charset="-122"/>
                <a:ea typeface="等线" panose="02010600030101010101" charset="-122"/>
                <a:cs typeface="Times New Roman" panose="02020603050405020304" pitchFamily="18" charset="0"/>
              </a:rPr>
              <a:t>简述</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en-US" altLang="zh-CN" sz="1200" kern="100" dirty="0">
                <a:latin typeface="等线" panose="02010600030101010101" charset="-122"/>
                <a:ea typeface="等线" panose="02010600030101010101" charset="-122"/>
                <a:cs typeface="Times New Roman" panose="02020603050405020304" pitchFamily="18" charset="0"/>
              </a:rPr>
              <a:t> </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zh-CN" altLang="zh-CN" sz="1200" kern="100" dirty="0">
                <a:latin typeface="等线" panose="02010600030101010101" charset="-122"/>
                <a:ea typeface="等线" panose="02010600030101010101" charset="-122"/>
                <a:cs typeface="Times New Roman" panose="02020603050405020304" pitchFamily="18" charset="0"/>
              </a:rPr>
              <a:t>拍摄于</a:t>
            </a:r>
            <a:r>
              <a:rPr lang="en-US" altLang="zh-CN" sz="1200" kern="100" dirty="0">
                <a:latin typeface="等线" panose="02010600030101010101" charset="-122"/>
                <a:ea typeface="等线" panose="02010600030101010101" charset="-122"/>
                <a:cs typeface="Times New Roman" panose="02020603050405020304" pitchFamily="18" charset="0"/>
              </a:rPr>
              <a:t>2020</a:t>
            </a:r>
            <a:r>
              <a:rPr lang="zh-CN" altLang="zh-CN" sz="1200" kern="100" dirty="0">
                <a:latin typeface="等线" panose="02010600030101010101" charset="-122"/>
                <a:ea typeface="等线" panose="02010600030101010101" charset="-122"/>
                <a:cs typeface="Times New Roman" panose="02020603050405020304" pitchFamily="18" charset="0"/>
              </a:rPr>
              <a:t>年。这一年，每天都有很多</a:t>
            </a:r>
            <a:r>
              <a:rPr lang="zh-CN" altLang="en-US" sz="1200" kern="100" dirty="0">
                <a:latin typeface="等线" panose="02010600030101010101" charset="-122"/>
                <a:ea typeface="等线" panose="02010600030101010101" charset="-122"/>
                <a:cs typeface="Times New Roman" panose="02020603050405020304" pitchFamily="18" charset="0"/>
              </a:rPr>
              <a:t>在</a:t>
            </a:r>
            <a:r>
              <a:rPr lang="zh-CN" altLang="zh-CN" sz="1200" kern="100" dirty="0">
                <a:latin typeface="等线" panose="02010600030101010101" charset="-122"/>
                <a:ea typeface="等线" panose="02010600030101010101" charset="-122"/>
                <a:cs typeface="Times New Roman" panose="02020603050405020304" pitchFamily="18" charset="0"/>
              </a:rPr>
              <a:t>疫情中死去的人。我不由得再次被这种严酷的现状推到生死问题的面前。我用蜡制作了骷髅、水果、贝壳、骨头……等等物品，用火燎烤的方式使它们融化，如同地狱之火在横行尘世、销魂蚀骨。</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en-US" altLang="zh-CN" sz="1200" kern="100" dirty="0">
                <a:latin typeface="等线" panose="02010600030101010101" charset="-122"/>
                <a:ea typeface="等线" panose="02010600030101010101" charset="-122"/>
                <a:cs typeface="Times New Roman" panose="02020603050405020304" pitchFamily="18" charset="0"/>
              </a:rPr>
              <a:t> </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zh-CN" altLang="zh-CN" sz="1200" kern="100" dirty="0">
                <a:latin typeface="等线" panose="02010600030101010101" charset="-122"/>
                <a:ea typeface="等线" panose="02010600030101010101" charset="-122"/>
                <a:cs typeface="Times New Roman" panose="02020603050405020304" pitchFamily="18" charset="0"/>
              </a:rPr>
              <a:t>只记录一个瞬间难以达到体现“在时间中万物消损”的变化强度，于是我选用几个角度的镜子来记下不同的时间，不同的镜子里面的物象是处在不同时间某刻的状态，几个时间同时保留在一个画面里。</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en-US" altLang="zh-CN" sz="1200" kern="100" dirty="0">
                <a:latin typeface="等线" panose="02010600030101010101" charset="-122"/>
                <a:ea typeface="等线" panose="02010600030101010101" charset="-122"/>
                <a:cs typeface="Times New Roman" panose="02020603050405020304" pitchFamily="18" charset="0"/>
              </a:rPr>
              <a:t> </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zh-CN" altLang="zh-CN" sz="1200" kern="100" dirty="0">
                <a:latin typeface="等线" panose="02010600030101010101" charset="-122"/>
                <a:ea typeface="等线" panose="02010600030101010101" charset="-122"/>
                <a:cs typeface="Times New Roman" panose="02020603050405020304" pitchFamily="18" charset="0"/>
              </a:rPr>
              <a:t>这样，在这图像中，不是一个瞬间，而是一</a:t>
            </a:r>
            <a:r>
              <a:rPr lang="zh-CN" altLang="en-US" sz="1200" kern="100" dirty="0">
                <a:latin typeface="等线" panose="02010600030101010101" charset="-122"/>
                <a:ea typeface="等线" panose="02010600030101010101" charset="-122"/>
                <a:cs typeface="Times New Roman" panose="02020603050405020304" pitchFamily="18" charset="0"/>
              </a:rPr>
              <a:t>段</a:t>
            </a:r>
            <a:r>
              <a:rPr lang="zh-CN" altLang="zh-CN" sz="1200" kern="100" dirty="0">
                <a:latin typeface="等线" panose="02010600030101010101" charset="-122"/>
                <a:ea typeface="等线" panose="02010600030101010101" charset="-122"/>
                <a:cs typeface="Times New Roman" panose="02020603050405020304" pitchFamily="18" charset="0"/>
              </a:rPr>
              <a:t>流逝的过程。</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en-US" altLang="zh-CN" sz="1200" kern="100" dirty="0">
                <a:latin typeface="等线" panose="02010600030101010101" charset="-122"/>
                <a:ea typeface="等线" panose="02010600030101010101" charset="-122"/>
                <a:cs typeface="Times New Roman" panose="02020603050405020304" pitchFamily="18" charset="0"/>
              </a:rPr>
              <a:t> </a:t>
            </a:r>
            <a:endParaRPr lang="zh-CN" altLang="zh-CN" sz="1200" kern="100" dirty="0">
              <a:latin typeface="等线" panose="02010600030101010101" charset="-122"/>
              <a:ea typeface="等线" panose="02010600030101010101" charset="-122"/>
              <a:cs typeface="Times New Roman" panose="02020603050405020304" pitchFamily="18" charset="0"/>
            </a:endParaRPr>
          </a:p>
          <a:p>
            <a:pPr algn="just"/>
            <a:r>
              <a:rPr lang="zh-CN" altLang="zh-CN" sz="1200" kern="100" dirty="0">
                <a:latin typeface="等线" panose="02010600030101010101" charset="-122"/>
                <a:ea typeface="等线" panose="02010600030101010101" charset="-122"/>
                <a:cs typeface="Times New Roman" panose="02020603050405020304" pitchFamily="18" charset="0"/>
              </a:rPr>
              <a:t>一件摄影一旦出现，是面对的未来的观看者。</a:t>
            </a:r>
            <a:r>
              <a:rPr lang="zh-CN" altLang="en-US" sz="1200" kern="100" dirty="0">
                <a:latin typeface="等线" panose="02010600030101010101" charset="-122"/>
                <a:ea typeface="等线" panose="02010600030101010101" charset="-122"/>
                <a:cs typeface="Times New Roman" panose="02020603050405020304" pitchFamily="18" charset="0"/>
              </a:rPr>
              <a:t>永恒无非</a:t>
            </a:r>
            <a:r>
              <a:rPr lang="zh-CN" altLang="zh-CN" sz="1200" kern="100" dirty="0">
                <a:latin typeface="等线" panose="02010600030101010101" charset="-122"/>
                <a:ea typeface="等线" panose="02010600030101010101" charset="-122"/>
                <a:cs typeface="Times New Roman" panose="02020603050405020304" pitchFamily="18" charset="0"/>
              </a:rPr>
              <a:t>当下。所谓当下，并不是单纯的</a:t>
            </a:r>
            <a:r>
              <a:rPr lang="zh-CN" altLang="en-US" sz="1200" kern="100" dirty="0">
                <a:latin typeface="等线" panose="02010600030101010101" charset="-122"/>
                <a:ea typeface="等线" panose="02010600030101010101" charset="-122"/>
                <a:cs typeface="Times New Roman" panose="02020603050405020304" pitchFamily="18" charset="0"/>
              </a:rPr>
              <a:t>、</a:t>
            </a:r>
            <a:r>
              <a:rPr lang="zh-CN" altLang="zh-CN" sz="1200" kern="100" dirty="0">
                <a:latin typeface="等线" panose="02010600030101010101" charset="-122"/>
                <a:ea typeface="等线" panose="02010600030101010101" charset="-122"/>
                <a:cs typeface="Times New Roman" panose="02020603050405020304" pitchFamily="18" charset="0"/>
              </a:rPr>
              <a:t>孤立的此刻，而是</a:t>
            </a:r>
            <a:r>
              <a:rPr lang="zh-CN" altLang="en-US" sz="1200" kern="100" dirty="0">
                <a:latin typeface="等线" panose="02010600030101010101" charset="-122"/>
                <a:ea typeface="等线" panose="02010600030101010101" charset="-122"/>
                <a:cs typeface="Times New Roman" panose="02020603050405020304" pitchFamily="18" charset="0"/>
              </a:rPr>
              <a:t>关于</a:t>
            </a:r>
            <a:r>
              <a:rPr lang="zh-CN" altLang="zh-CN" sz="1200" kern="100" dirty="0">
                <a:latin typeface="等线" panose="02010600030101010101" charset="-122"/>
                <a:ea typeface="等线" panose="02010600030101010101" charset="-122"/>
                <a:cs typeface="Times New Roman" panose="02020603050405020304" pitchFamily="18" charset="0"/>
              </a:rPr>
              <a:t>过去、现在和未</a:t>
            </a:r>
            <a:r>
              <a:rPr lang="zh-CN" altLang="en-US" sz="1200" kern="100" dirty="0">
                <a:latin typeface="等线" panose="02010600030101010101" charset="-122"/>
                <a:ea typeface="等线" panose="02010600030101010101" charset="-122"/>
                <a:cs typeface="Times New Roman" panose="02020603050405020304" pitchFamily="18" charset="0"/>
              </a:rPr>
              <a:t>来的意识，</a:t>
            </a:r>
            <a:r>
              <a:rPr lang="zh-CN" altLang="zh-CN" sz="1200" kern="100" dirty="0">
                <a:latin typeface="等线" panose="02010600030101010101" charset="-122"/>
                <a:ea typeface="等线" panose="02010600030101010101" charset="-122"/>
                <a:cs typeface="Times New Roman" panose="02020603050405020304" pitchFamily="18" charset="0"/>
              </a:rPr>
              <a:t>一并显现的、</a:t>
            </a:r>
            <a:r>
              <a:rPr lang="zh-CN" altLang="en-US" sz="1200" kern="100" dirty="0">
                <a:latin typeface="等线" panose="02010600030101010101" charset="-122"/>
                <a:ea typeface="等线" panose="02010600030101010101" charset="-122"/>
                <a:cs typeface="Times New Roman" panose="02020603050405020304" pitchFamily="18" charset="0"/>
              </a:rPr>
              <a:t>恍然</a:t>
            </a:r>
            <a:r>
              <a:rPr lang="zh-CN" altLang="zh-CN" sz="1200" kern="100" dirty="0">
                <a:latin typeface="等线" panose="02010600030101010101" charset="-122"/>
                <a:ea typeface="等线" panose="02010600030101010101" charset="-122"/>
                <a:cs typeface="Times New Roman" panose="02020603050405020304" pitchFamily="18" charset="0"/>
              </a:rPr>
              <a:t>此在的混合体。</a:t>
            </a:r>
            <a:endParaRPr lang="en-US" altLang="zh-CN" sz="1200" kern="100" dirty="0">
              <a:latin typeface="等线" panose="02010600030101010101" charset="-122"/>
              <a:ea typeface="等线" panose="02010600030101010101" charset="-122"/>
              <a:cs typeface="Times New Roman" panose="02020603050405020304" pitchFamily="18" charset="0"/>
            </a:endParaRPr>
          </a:p>
          <a:p>
            <a:pPr algn="just"/>
            <a:endParaRPr lang="en-US" altLang="zh-CN" sz="1200" kern="100" dirty="0">
              <a:latin typeface="等线" panose="02010600030101010101" charset="-122"/>
              <a:ea typeface="等线" panose="02010600030101010101" charset="-122"/>
              <a:cs typeface="Times New Roman" panose="02020603050405020304" pitchFamily="18" charset="0"/>
            </a:endParaRPr>
          </a:p>
          <a:p>
            <a:pPr algn="just"/>
            <a:r>
              <a:rPr lang="en-US" altLang="zh-CN" sz="1200" kern="100" dirty="0">
                <a:latin typeface="等线" panose="02010600030101010101" charset="-122"/>
                <a:ea typeface="等线" panose="02010600030101010101" charset="-122"/>
                <a:cs typeface="Times New Roman" panose="02020603050405020304" pitchFamily="18" charset="0"/>
              </a:rPr>
              <a:t>2020</a:t>
            </a:r>
            <a:r>
              <a:rPr lang="zh-CN" altLang="en-US" sz="1200" kern="100" dirty="0">
                <a:latin typeface="等线" panose="02010600030101010101" charset="-122"/>
                <a:ea typeface="等线" panose="02010600030101010101" charset="-122"/>
                <a:cs typeface="Times New Roman" panose="02020603050405020304" pitchFamily="18" charset="0"/>
              </a:rPr>
              <a:t>年</a:t>
            </a:r>
            <a:r>
              <a:rPr lang="en-US" altLang="zh-CN" sz="1200" kern="100" dirty="0">
                <a:latin typeface="等线" panose="02010600030101010101" charset="-122"/>
                <a:ea typeface="等线" panose="02010600030101010101" charset="-122"/>
                <a:cs typeface="Times New Roman" panose="02020603050405020304" pitchFamily="18" charset="0"/>
              </a:rPr>
              <a:t>12</a:t>
            </a:r>
            <a:r>
              <a:rPr lang="zh-CN" altLang="en-US" sz="1200" kern="100" dirty="0">
                <a:latin typeface="等线" panose="02010600030101010101" charset="-122"/>
                <a:ea typeface="等线" panose="02010600030101010101" charset="-122"/>
                <a:cs typeface="Times New Roman" panose="02020603050405020304" pitchFamily="18" charset="0"/>
              </a:rPr>
              <a:t>月</a:t>
            </a:r>
            <a:r>
              <a:rPr lang="en-US" altLang="zh-CN" sz="1200" kern="100" dirty="0">
                <a:latin typeface="等线" panose="02010600030101010101" charset="-122"/>
                <a:ea typeface="等线" panose="02010600030101010101" charset="-122"/>
                <a:cs typeface="Times New Roman" panose="02020603050405020304" pitchFamily="18" charset="0"/>
              </a:rPr>
              <a:t>7</a:t>
            </a:r>
            <a:r>
              <a:rPr lang="zh-CN" altLang="en-US" sz="1200" kern="100" dirty="0">
                <a:latin typeface="等线" panose="02010600030101010101" charset="-122"/>
                <a:ea typeface="等线" panose="02010600030101010101" charset="-122"/>
                <a:cs typeface="Times New Roman" panose="02020603050405020304" pitchFamily="18" charset="0"/>
              </a:rPr>
              <a:t>日</a:t>
            </a:r>
            <a:endParaRPr lang="zh-CN" altLang="zh-CN" sz="1200" kern="100" dirty="0">
              <a:latin typeface="等线" panose="02010600030101010101" charset="-122"/>
              <a:ea typeface="等线" panose="02010600030101010101" charset="-122"/>
              <a:cs typeface="Times New Roman" panose="02020603050405020304" pitchFamily="18" charset="0"/>
            </a:endParaRPr>
          </a:p>
          <a:p>
            <a:endParaRPr lang="zh-CN" alt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3863752" y="3252466"/>
            <a:ext cx="4464496" cy="584775"/>
          </a:xfrm>
          <a:prstGeom prst="rect">
            <a:avLst/>
          </a:prstGeom>
          <a:noFill/>
          <a:ln w="9525">
            <a:noFill/>
          </a:ln>
        </p:spPr>
        <p:txBody>
          <a:bodyPr wrap="square" anchor="t">
            <a:spAutoFit/>
          </a:bodyPr>
          <a:lstStyle/>
          <a:p>
            <a:pPr algn="ctr"/>
            <a:r>
              <a:rPr lang="zh-CN" altLang="en-US" sz="1600" dirty="0">
                <a:latin typeface="Arial" panose="020B0604020202020204" pitchFamily="34" charset="0"/>
              </a:rPr>
              <a:t>小雕塑</a:t>
            </a:r>
            <a:endParaRPr lang="en-US" altLang="zh-CN" sz="1600" dirty="0">
              <a:latin typeface="Arial" panose="020B0604020202020204" pitchFamily="34" charset="0"/>
            </a:endParaRPr>
          </a:p>
          <a:p>
            <a:pPr algn="ctr"/>
            <a:r>
              <a:rPr lang="zh-CN" altLang="en-US" sz="1600" dirty="0">
                <a:latin typeface="Arial" panose="020B0604020202020204" pitchFamily="34" charset="0"/>
                <a:ea typeface="宋体" panose="02010600030101010101" pitchFamily="2" charset="-122"/>
              </a:rPr>
              <a:t>（平时即兴习作）</a:t>
            </a:r>
            <a:endParaRPr lang="en-US" altLang="zh-CN" sz="1600" dirty="0">
              <a:latin typeface="Arial" panose="020B0604020202020204" pitchFamily="34" charset="0"/>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255264" y="94298"/>
            <a:ext cx="3830507" cy="5741253"/>
          </a:xfrm>
          <a:prstGeom prst="rect">
            <a:avLst/>
          </a:prstGeom>
        </p:spPr>
      </p:pic>
      <p:sp>
        <p:nvSpPr>
          <p:cNvPr id="4" name="矩形 2"/>
          <p:cNvSpPr/>
          <p:nvPr/>
        </p:nvSpPr>
        <p:spPr>
          <a:xfrm>
            <a:off x="4239984" y="4940442"/>
            <a:ext cx="2719617" cy="1200329"/>
          </a:xfrm>
          <a:prstGeom prst="rect">
            <a:avLst/>
          </a:prstGeom>
          <a:noFill/>
          <a:ln w="9525">
            <a:noFill/>
          </a:ln>
        </p:spPr>
        <p:txBody>
          <a:bodyPr wrap="square" anchor="t">
            <a:spAutoFit/>
          </a:bodyPr>
          <a:lstStyle/>
          <a:p>
            <a:r>
              <a:rPr lang="zh-CN" altLang="en-US" sz="900" dirty="0">
                <a:latin typeface="Arial" panose="020B0604020202020204" pitchFamily="34" charset="0"/>
              </a:rPr>
              <a:t>天空之城</a:t>
            </a:r>
            <a:endParaRPr lang="en-US" altLang="zh-CN" sz="900" dirty="0">
              <a:latin typeface="Arial" panose="020B0604020202020204" pitchFamily="34" charset="0"/>
            </a:endParaRPr>
          </a:p>
          <a:p>
            <a:r>
              <a:rPr lang="en-GB" altLang="zh-CN" sz="900" b="0" i="0" dirty="0">
                <a:solidFill>
                  <a:srgbClr val="333333"/>
                </a:solidFill>
                <a:effectLst/>
                <a:latin typeface="-apple-system"/>
              </a:rPr>
              <a:t>Castle in the Sky</a:t>
            </a:r>
            <a:endParaRPr lang="en-GB" altLang="zh-CN" sz="900" b="0" i="0" dirty="0">
              <a:solidFill>
                <a:srgbClr val="333333"/>
              </a:solidFill>
              <a:effectLst/>
              <a:latin typeface="-apple-system"/>
            </a:endParaRPr>
          </a:p>
          <a:p>
            <a:r>
              <a:rPr lang="en-US" altLang="zh-CN" sz="900" dirty="0">
                <a:solidFill>
                  <a:srgbClr val="333333"/>
                </a:solidFill>
                <a:latin typeface="-apple-system"/>
              </a:rPr>
              <a:t>2023</a:t>
            </a:r>
            <a:endParaRPr lang="en-GB" altLang="zh-CN" sz="900" b="0" i="0" dirty="0">
              <a:solidFill>
                <a:srgbClr val="333333"/>
              </a:solidFill>
              <a:effectLst/>
              <a:latin typeface="-apple-system"/>
            </a:endParaRPr>
          </a:p>
          <a:p>
            <a:r>
              <a:rPr lang="zh-CN" altLang="en-US" sz="900" b="0" i="0" dirty="0">
                <a:effectLst/>
                <a:latin typeface="Arial" panose="020B0604020202020204" pitchFamily="34" charset="0"/>
              </a:rPr>
              <a:t>超轻黏土，</a:t>
            </a:r>
            <a:r>
              <a:rPr lang="zh-CN" altLang="en-US" sz="900" dirty="0">
                <a:latin typeface="Arial" panose="020B0604020202020204" pitchFamily="34" charset="0"/>
              </a:rPr>
              <a:t>铝</a:t>
            </a:r>
            <a:endParaRPr lang="en-US" altLang="zh-CN" sz="900" dirty="0">
              <a:latin typeface="Arial" panose="020B0604020202020204" pitchFamily="34" charset="0"/>
            </a:endParaRPr>
          </a:p>
          <a:p>
            <a:r>
              <a:rPr lang="en-US" altLang="zh-CN" sz="900" dirty="0">
                <a:latin typeface="Arial" panose="020B0604020202020204" pitchFamily="34" charset="0"/>
              </a:rPr>
              <a:t>Super light clay</a:t>
            </a:r>
            <a:r>
              <a:rPr lang="zh-CN" altLang="en-US" sz="900" dirty="0">
                <a:latin typeface="Arial" panose="020B0604020202020204" pitchFamily="34" charset="0"/>
              </a:rPr>
              <a:t>，</a:t>
            </a:r>
            <a:r>
              <a:rPr lang="en-GB" altLang="zh-CN" sz="900" dirty="0" err="1">
                <a:latin typeface="Arial" panose="020B0604020202020204" pitchFamily="34" charset="0"/>
              </a:rPr>
              <a:t>Aluminium</a:t>
            </a:r>
            <a:endParaRPr lang="en-US" altLang="zh-CN" sz="900" dirty="0">
              <a:latin typeface="Arial" panose="020B0604020202020204" pitchFamily="34" charset="0"/>
            </a:endParaRPr>
          </a:p>
          <a:p>
            <a:r>
              <a:rPr lang="en-US" altLang="zh-CN" sz="900" dirty="0">
                <a:latin typeface="Arial" panose="020B0604020202020204" pitchFamily="34" charset="0"/>
              </a:rPr>
              <a:t>41</a:t>
            </a:r>
            <a:r>
              <a:rPr lang="zh-CN" altLang="en-US" sz="900" dirty="0">
                <a:latin typeface="Arial" panose="020B0604020202020204" pitchFamily="34" charset="0"/>
              </a:rPr>
              <a:t>（高）</a:t>
            </a:r>
            <a:r>
              <a:rPr lang="en-US" altLang="zh-CN" sz="900" dirty="0">
                <a:latin typeface="Arial" panose="020B0604020202020204" pitchFamily="34" charset="0"/>
              </a:rPr>
              <a:t>19X17</a:t>
            </a:r>
            <a:r>
              <a:rPr lang="zh-CN" altLang="en-US" sz="900" dirty="0">
                <a:latin typeface="Arial" panose="020B0604020202020204" pitchFamily="34" charset="0"/>
              </a:rPr>
              <a:t> </a:t>
            </a:r>
            <a:r>
              <a:rPr lang="en-US" altLang="zh-CN" sz="900" dirty="0">
                <a:latin typeface="Arial" panose="020B0604020202020204" pitchFamily="34" charset="0"/>
              </a:rPr>
              <a:t>cm</a:t>
            </a:r>
            <a:endParaRPr lang="en-US" altLang="zh-CN" sz="900" dirty="0">
              <a:latin typeface="Arial" panose="020B0604020202020204" pitchFamily="34" charset="0"/>
            </a:endParaRPr>
          </a:p>
          <a:p>
            <a:r>
              <a:rPr lang="en-US" altLang="zh-CN" sz="900" dirty="0">
                <a:latin typeface="Arial" panose="020B0604020202020204" pitchFamily="34" charset="0"/>
              </a:rPr>
              <a:t>2023</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8094" y="2113669"/>
            <a:ext cx="6870319" cy="3539430"/>
          </a:xfrm>
          <a:prstGeom prst="rect">
            <a:avLst/>
          </a:prstGeom>
          <a:noFill/>
        </p:spPr>
        <p:txBody>
          <a:bodyPr wrap="square">
            <a:spAutoFit/>
          </a:bodyPr>
          <a:lstStyle/>
          <a:p>
            <a:r>
              <a:rPr lang="zh-CN" altLang="en-US" sz="1400" b="0" i="0" dirty="0">
                <a:solidFill>
                  <a:srgbClr val="000000"/>
                </a:solidFill>
                <a:effectLst/>
                <a:latin typeface="PingFangSC-Regular" panose="020B0400000000000000" pitchFamily="34" charset="-122"/>
                <a:ea typeface="PingFangSC-Regular" panose="020B0400000000000000" pitchFamily="34" charset="-122"/>
              </a:rPr>
              <a:t>这个系列的作品是在我</a:t>
            </a:r>
            <a:r>
              <a:rPr lang="en-US" altLang="zh-CN" sz="1400" b="0" i="0" dirty="0">
                <a:solidFill>
                  <a:srgbClr val="000000"/>
                </a:solidFill>
                <a:effectLst/>
                <a:latin typeface="PingFangSC-Regular" panose="020B0400000000000000" pitchFamily="34" charset="-122"/>
                <a:ea typeface="PingFangSC-Regular" panose="020B0400000000000000" pitchFamily="34" charset="-122"/>
              </a:rPr>
              <a:t>2016-2019</a:t>
            </a:r>
            <a:r>
              <a:rPr lang="zh-CN" altLang="en-US" sz="1400" b="0" i="0" dirty="0">
                <a:solidFill>
                  <a:srgbClr val="000000"/>
                </a:solidFill>
                <a:effectLst/>
                <a:latin typeface="PingFangSC-Regular" panose="020B0400000000000000" pitchFamily="34" charset="-122"/>
                <a:ea typeface="PingFangSC-Regular" panose="020B0400000000000000" pitchFamily="34" charset="-122"/>
              </a:rPr>
              <a:t>间三次去印度旅行和学习之后创作的，作品名</a:t>
            </a:r>
            <a:r>
              <a:rPr lang="zh-CN" altLang="en-US" sz="1400" dirty="0">
                <a:solidFill>
                  <a:srgbClr val="000000"/>
                </a:solidFill>
                <a:latin typeface="PingFangSC-Regular" panose="020B0400000000000000" pitchFamily="34" charset="-122"/>
                <a:ea typeface="PingFangSC-Regular" panose="020B0400000000000000" pitchFamily="34" charset="-122"/>
              </a:rPr>
              <a:t>“</a:t>
            </a:r>
            <a:r>
              <a:rPr lang="zh-CN" altLang="en-US" sz="1400" b="0" i="0" dirty="0">
                <a:solidFill>
                  <a:srgbClr val="000000"/>
                </a:solidFill>
                <a:effectLst/>
                <a:latin typeface="PingFangSC-Regular" panose="020B0400000000000000" pitchFamily="34" charset="-122"/>
                <a:ea typeface="PingFangSC-Regular" panose="020B0400000000000000" pitchFamily="34" charset="-122"/>
              </a:rPr>
              <a:t>化身”</a:t>
            </a:r>
            <a:r>
              <a:rPr lang="en-US" altLang="zh-CN" sz="1400" b="0" i="0" dirty="0">
                <a:solidFill>
                  <a:srgbClr val="000000"/>
                </a:solidFill>
                <a:effectLst/>
                <a:latin typeface="PingFangSC-Regular" panose="020B0400000000000000" pitchFamily="34" charset="-122"/>
                <a:ea typeface="PingFangSC-Regular" panose="020B0400000000000000" pitchFamily="34" charset="-122"/>
              </a:rPr>
              <a:t>,</a:t>
            </a:r>
            <a:r>
              <a:rPr lang="zh-CN" altLang="en-US" sz="1400" b="0" i="0" dirty="0">
                <a:solidFill>
                  <a:srgbClr val="333333"/>
                </a:solidFill>
                <a:effectLst/>
                <a:latin typeface="PingFang SC" panose="020B0400000000000000" pitchFamily="34" charset="-122"/>
                <a:ea typeface="PingFang SC" panose="020B0400000000000000" pitchFamily="34" charset="-122"/>
              </a:rPr>
              <a:t>这个词语（</a:t>
            </a:r>
            <a:r>
              <a:rPr lang="zh-CN" altLang="en-US" sz="1400" dirty="0">
                <a:solidFill>
                  <a:srgbClr val="000000"/>
                </a:solidFill>
                <a:latin typeface="PingFangSC-Regular" panose="020B0400000000000000" pitchFamily="34" charset="-122"/>
                <a:ea typeface="PingFangSC-Regular" panose="020B0400000000000000" pitchFamily="34" charset="-122"/>
              </a:rPr>
              <a:t>梵文</a:t>
            </a:r>
            <a:r>
              <a:rPr lang="en-US" altLang="zh-CN" sz="1400" dirty="0">
                <a:solidFill>
                  <a:srgbClr val="000000"/>
                </a:solidFill>
                <a:latin typeface="PingFangSC-Regular" panose="020B0400000000000000" pitchFamily="34" charset="-122"/>
                <a:ea typeface="PingFangSC-Regular" panose="020B0400000000000000" pitchFamily="34" charset="-122"/>
              </a:rPr>
              <a:t>:</a:t>
            </a:r>
            <a:r>
              <a:rPr lang="hi-IN" altLang="zh-CN" sz="1400" dirty="0">
                <a:solidFill>
                  <a:srgbClr val="000000"/>
                </a:solidFill>
                <a:latin typeface="PingFangSC-Regular" panose="020B0400000000000000" pitchFamily="34" charset="-122"/>
                <a:ea typeface="PingFangSC-Regular" panose="020B0400000000000000" pitchFamily="34" charset="-122"/>
              </a:rPr>
              <a:t>अवतार,</a:t>
            </a:r>
            <a:r>
              <a:rPr lang="zh-CN" altLang="en-US" sz="1400" dirty="0">
                <a:solidFill>
                  <a:srgbClr val="000000"/>
                </a:solidFill>
                <a:latin typeface="PingFangSC-Regular" panose="020B0400000000000000" pitchFamily="34" charset="-122"/>
                <a:ea typeface="PingFangSC-Regular" panose="020B0400000000000000" pitchFamily="34" charset="-122"/>
              </a:rPr>
              <a:t>拉丁写法：</a:t>
            </a:r>
            <a:r>
              <a:rPr lang="en-GB" altLang="zh-CN" sz="1400" dirty="0">
                <a:solidFill>
                  <a:srgbClr val="000000"/>
                </a:solidFill>
                <a:latin typeface="PingFangSC-Regular" panose="020B0400000000000000" pitchFamily="34" charset="-122"/>
                <a:ea typeface="PingFangSC-Regular" panose="020B0400000000000000" pitchFamily="34" charset="-122"/>
              </a:rPr>
              <a:t>Avatar</a:t>
            </a:r>
            <a:r>
              <a:rPr lang="zh-CN" altLang="en-GB" sz="1400" dirty="0">
                <a:solidFill>
                  <a:srgbClr val="000000"/>
                </a:solidFill>
                <a:latin typeface="PingFangSC-Regular" panose="020B0400000000000000" pitchFamily="34" charset="-122"/>
                <a:ea typeface="PingFangSC-Regular" panose="020B0400000000000000" pitchFamily="34" charset="-122"/>
              </a:rPr>
              <a:t>）</a:t>
            </a:r>
            <a:r>
              <a:rPr lang="zh-CN" altLang="en-US" sz="1400" b="0" i="0" dirty="0">
                <a:solidFill>
                  <a:srgbClr val="333333"/>
                </a:solidFill>
                <a:effectLst/>
                <a:latin typeface="PingFang SC" panose="020B0400000000000000" pitchFamily="34" charset="-122"/>
                <a:ea typeface="PingFang SC" panose="020B0400000000000000" pitchFamily="34" charset="-122"/>
              </a:rPr>
              <a:t>源自印度梵语，其最初含义是指神的“化身”或“分身”。在印度宗教和哲学传统中，它描述了神或圣人以其他生命形式出现的行为，这种形式被视为一种特殊的存在，</a:t>
            </a:r>
            <a:r>
              <a:rPr lang="zh-CN" altLang="en-US" sz="1400" b="0" i="0" dirty="0">
                <a:solidFill>
                  <a:srgbClr val="000000"/>
                </a:solidFill>
                <a:effectLst/>
                <a:latin typeface="PingFangSC-Regular" panose="020B0400000000000000" pitchFamily="34" charset="-122"/>
                <a:ea typeface="PingFangSC-Regular" panose="020B0400000000000000" pitchFamily="34" charset="-122"/>
              </a:rPr>
              <a:t>最普遍被认为和众神在地面上的肉体表现形式有关</a:t>
            </a:r>
            <a:r>
              <a:rPr lang="zh-CN" altLang="en-US" sz="1400" dirty="0">
                <a:solidFill>
                  <a:srgbClr val="000000"/>
                </a:solidFill>
                <a:latin typeface="PingFangSC-Regular" panose="020B0400000000000000" pitchFamily="34" charset="-122"/>
                <a:ea typeface="PingFangSC-Regular" panose="020B0400000000000000" pitchFamily="34" charset="-122"/>
              </a:rPr>
              <a:t>。</a:t>
            </a:r>
            <a:endParaRPr lang="en-US" altLang="zh-CN" sz="1400" dirty="0">
              <a:solidFill>
                <a:srgbClr val="000000"/>
              </a:solidFill>
              <a:latin typeface="PingFangSC-Regular" panose="020B0400000000000000" pitchFamily="34" charset="-122"/>
              <a:ea typeface="PingFangSC-Regular" panose="020B0400000000000000" pitchFamily="34" charset="-122"/>
            </a:endParaRPr>
          </a:p>
          <a:p>
            <a:endParaRPr lang="en-US" altLang="zh-CN" sz="1400" dirty="0">
              <a:solidFill>
                <a:srgbClr val="000000"/>
              </a:solidFill>
              <a:latin typeface="PingFangSC-Regular" panose="020B0400000000000000" pitchFamily="34" charset="-122"/>
              <a:ea typeface="PingFangSC-Regular" panose="020B0400000000000000" pitchFamily="34" charset="-122"/>
            </a:endParaRPr>
          </a:p>
          <a:p>
            <a:r>
              <a:rPr lang="zh-CN" altLang="en-US" sz="1400" b="0" i="0" dirty="0">
                <a:solidFill>
                  <a:srgbClr val="333333"/>
                </a:solidFill>
                <a:effectLst/>
                <a:latin typeface="PingFang SC" panose="020B0400000000000000" pitchFamily="34" charset="-122"/>
                <a:ea typeface="PingFang SC" panose="020B0400000000000000" pitchFamily="34" charset="-122"/>
              </a:rPr>
              <a:t>阿凡达的概念既延续了传统哲学中的化身思想，又随着时代的变迁和科技的进步而不断演进。从宗教哲学中的神圣化身，到现代电子世界的虚拟形象，再到近些年艺术创作中的跨界生物形态，阿凡达的内涵在不断地丰富和发展。</a:t>
            </a:r>
            <a:endParaRPr lang="en-US" altLang="zh-CN" sz="1400" b="0" i="0" dirty="0">
              <a:solidFill>
                <a:srgbClr val="333333"/>
              </a:solidFill>
              <a:effectLst/>
              <a:latin typeface="PingFang SC" panose="020B0400000000000000" pitchFamily="34" charset="-122"/>
              <a:ea typeface="PingFang SC" panose="020B0400000000000000" pitchFamily="34" charset="-122"/>
            </a:endParaRPr>
          </a:p>
          <a:p>
            <a:endParaRPr lang="en-US" altLang="zh-CN" sz="1400" dirty="0">
              <a:solidFill>
                <a:srgbClr val="333333"/>
              </a:solidFill>
              <a:latin typeface="PingFang SC" panose="020B0400000000000000" pitchFamily="34" charset="-122"/>
              <a:ea typeface="PingFang SC" panose="020B0400000000000000" pitchFamily="34" charset="-122"/>
            </a:endParaRPr>
          </a:p>
          <a:p>
            <a:r>
              <a:rPr lang="zh-CN" altLang="en-US" sz="1400" b="0" i="0" dirty="0">
                <a:solidFill>
                  <a:srgbClr val="333333"/>
                </a:solidFill>
                <a:effectLst/>
                <a:latin typeface="PingFang SC" panose="020B0400000000000000" pitchFamily="34" charset="-122"/>
                <a:ea typeface="PingFang SC" panose="020B0400000000000000" pitchFamily="34" charset="-122"/>
              </a:rPr>
              <a:t>我对此的兴趣在于人的这个肉身化的本身具有的精神和命运的症状的多样性。</a:t>
            </a:r>
            <a:endParaRPr lang="en-US" altLang="zh-CN" sz="1400" b="0" i="0" dirty="0">
              <a:solidFill>
                <a:srgbClr val="333333"/>
              </a:solidFill>
              <a:effectLst/>
              <a:latin typeface="PingFang SC" panose="020B0400000000000000" pitchFamily="34" charset="-122"/>
              <a:ea typeface="PingFang SC" panose="020B0400000000000000" pitchFamily="34" charset="-122"/>
            </a:endParaRPr>
          </a:p>
          <a:p>
            <a:endParaRPr lang="en-US" altLang="zh-CN" sz="1200" dirty="0">
              <a:solidFill>
                <a:srgbClr val="333333"/>
              </a:solidFill>
              <a:latin typeface="PingFang SC" panose="020B0400000000000000" pitchFamily="34" charset="-122"/>
              <a:ea typeface="PingFang SC" panose="020B0400000000000000" pitchFamily="34" charset="-122"/>
            </a:endParaRPr>
          </a:p>
          <a:p>
            <a:r>
              <a:rPr lang="zh-CN" altLang="en-US" sz="1200" dirty="0">
                <a:latin typeface="微软雅黑" panose="020B0503020204020204" pitchFamily="34" charset="-122"/>
                <a:ea typeface="微软雅黑" panose="020B0503020204020204" pitchFamily="34" charset="-122"/>
                <a:sym typeface="+mn-ea"/>
              </a:rPr>
              <a:t>（仅作参考，非正式）</a:t>
            </a:r>
            <a:endParaRPr lang="en-US" altLang="zh-CN" sz="1200" dirty="0">
              <a:latin typeface="微软雅黑" panose="020B0503020204020204" pitchFamily="34" charset="-122"/>
              <a:ea typeface="微软雅黑" panose="020B0503020204020204" pitchFamily="34" charset="-122"/>
              <a:sym typeface="+mn-ea"/>
            </a:endParaRPr>
          </a:p>
          <a:p>
            <a:endParaRPr lang="en-US" altLang="zh-CN" sz="1400" b="0" i="0" dirty="0">
              <a:solidFill>
                <a:srgbClr val="333333"/>
              </a:solidFill>
              <a:effectLst/>
              <a:latin typeface="PingFang SC" panose="020B0400000000000000" pitchFamily="34" charset="-122"/>
              <a:ea typeface="PingFang SC" panose="020B0400000000000000" pitchFamily="34" charset="-122"/>
            </a:endParaRPr>
          </a:p>
          <a:p>
            <a:endParaRPr lang="en-US" altLang="zh-CN" sz="1400" dirty="0">
              <a:solidFill>
                <a:srgbClr val="333333"/>
              </a:solidFill>
              <a:latin typeface="PingFang SC" panose="020B0400000000000000" pitchFamily="34" charset="-122"/>
              <a:ea typeface="PingFang SC" panose="020B0400000000000000" pitchFamily="34" charset="-122"/>
            </a:endParaRPr>
          </a:p>
          <a:p>
            <a:endParaRPr lang="zh-CN" alt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rot="5400000">
            <a:off x="-479878" y="883556"/>
            <a:ext cx="5617028" cy="4212771"/>
          </a:xfrm>
          <a:prstGeom prst="rect">
            <a:avLst/>
          </a:prstGeom>
        </p:spPr>
      </p:pic>
      <p:pic>
        <p:nvPicPr>
          <p:cNvPr id="5" name="图片 4"/>
          <p:cNvPicPr>
            <a:picLocks noChangeAspect="1"/>
          </p:cNvPicPr>
          <p:nvPr/>
        </p:nvPicPr>
        <p:blipFill>
          <a:blip r:embed="rId2"/>
          <a:stretch>
            <a:fillRect/>
          </a:stretch>
        </p:blipFill>
        <p:spPr>
          <a:xfrm rot="5400000">
            <a:off x="3952421" y="792841"/>
            <a:ext cx="4891314" cy="3668486"/>
          </a:xfrm>
          <a:prstGeom prst="rect">
            <a:avLst/>
          </a:prstGeom>
        </p:spPr>
      </p:pic>
      <p:sp>
        <p:nvSpPr>
          <p:cNvPr id="6" name="矩形 2"/>
          <p:cNvSpPr/>
          <p:nvPr/>
        </p:nvSpPr>
        <p:spPr>
          <a:xfrm>
            <a:off x="5624286" y="5138735"/>
            <a:ext cx="2753179" cy="369332"/>
          </a:xfrm>
          <a:prstGeom prst="rect">
            <a:avLst/>
          </a:prstGeom>
          <a:noFill/>
          <a:ln w="9525">
            <a:noFill/>
          </a:ln>
        </p:spPr>
        <p:txBody>
          <a:bodyPr wrap="square" anchor="t">
            <a:spAutoFit/>
          </a:bodyPr>
          <a:lstStyle/>
          <a:p>
            <a:pPr algn="r"/>
            <a:r>
              <a:rPr lang="en-US" altLang="zh-CN" sz="900" dirty="0">
                <a:latin typeface="Arial" panose="020B0604020202020204" pitchFamily="34" charset="0"/>
              </a:rPr>
              <a:t>4</a:t>
            </a:r>
            <a:r>
              <a:rPr lang="zh-CN" altLang="en-US" sz="900" dirty="0">
                <a:latin typeface="Arial" panose="020B0604020202020204" pitchFamily="34" charset="0"/>
              </a:rPr>
              <a:t>条不锈钢方管制作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en-US" altLang="zh-CN" sz="900" dirty="0">
                <a:latin typeface="Arial" panose="020B0604020202020204" pitchFamily="34" charset="0"/>
                <a:ea typeface="宋体" panose="02010600030101010101" pitchFamily="2" charset="-122"/>
              </a:rPr>
              <a:t>35X45X100</a:t>
            </a:r>
            <a:endParaRPr lang="en-US" altLang="zh-CN" sz="900" dirty="0">
              <a:latin typeface="Arial" panose="020B0604020202020204" pitchFamily="34" charset="0"/>
              <a:ea typeface="宋体" panose="02010600030101010101" pitchFamily="2" charset="-122"/>
            </a:endParaRPr>
          </a:p>
        </p:txBody>
      </p:sp>
      <p:sp>
        <p:nvSpPr>
          <p:cNvPr id="10" name="矩形 2"/>
          <p:cNvSpPr/>
          <p:nvPr/>
        </p:nvSpPr>
        <p:spPr>
          <a:xfrm>
            <a:off x="9818915" y="349125"/>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4</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ea typeface="宋体" panose="02010600030101010101" pitchFamily="2" charset="-122"/>
              </a:rPr>
              <a:t>40X50X100cm</a:t>
            </a:r>
            <a:endParaRPr lang="en-US" altLang="zh-CN" sz="900" dirty="0">
              <a:latin typeface="Arial" panose="020B0604020202020204" pitchFamily="34" charset="0"/>
              <a:ea typeface="宋体" panose="02010600030101010101" pitchFamily="2" charset="-122"/>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ea typeface="宋体" panose="02010600030101010101" pitchFamily="2" charset="-122"/>
              </a:rPr>
              <a:t>40X50</a:t>
            </a:r>
            <a:r>
              <a:rPr lang="en-US" altLang="zh-CN" sz="900" dirty="0">
                <a:latin typeface="Arial" panose="020B0604020202020204" pitchFamily="34" charset="0"/>
              </a:rPr>
              <a:t>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572186" y="527300"/>
            <a:ext cx="3871970" cy="5803399"/>
          </a:xfrm>
          <a:prstGeom prst="rect">
            <a:avLst/>
          </a:prstGeom>
        </p:spPr>
      </p:pic>
      <p:sp>
        <p:nvSpPr>
          <p:cNvPr id="2" name="矩形 2"/>
          <p:cNvSpPr/>
          <p:nvPr/>
        </p:nvSpPr>
        <p:spPr>
          <a:xfrm>
            <a:off x="7496629" y="6007533"/>
            <a:ext cx="1579978" cy="646331"/>
          </a:xfrm>
          <a:prstGeom prst="rect">
            <a:avLst/>
          </a:prstGeom>
          <a:noFill/>
          <a:ln w="9525">
            <a:noFill/>
          </a:ln>
        </p:spPr>
        <p:txBody>
          <a:bodyPr wrap="square" anchor="t">
            <a:spAutoFit/>
          </a:bodyPr>
          <a:lstStyle/>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用铁钩挂在墙上</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
        <p:nvSpPr>
          <p:cNvPr id="6" name="矩形 2"/>
          <p:cNvSpPr/>
          <p:nvPr/>
        </p:nvSpPr>
        <p:spPr>
          <a:xfrm>
            <a:off x="705754" y="5564556"/>
            <a:ext cx="2719617" cy="1061829"/>
          </a:xfrm>
          <a:prstGeom prst="rect">
            <a:avLst/>
          </a:prstGeom>
          <a:noFill/>
          <a:ln w="9525">
            <a:noFill/>
          </a:ln>
        </p:spPr>
        <p:txBody>
          <a:bodyPr wrap="square" anchor="t">
            <a:spAutoFit/>
          </a:bodyPr>
          <a:lstStyle/>
          <a:p>
            <a:r>
              <a:rPr lang="zh-CN" altLang="en-US" sz="900" dirty="0">
                <a:latin typeface="Arial" panose="020B0604020202020204" pitchFamily="34" charset="0"/>
              </a:rPr>
              <a:t>无题</a:t>
            </a:r>
            <a:endParaRPr lang="en-US" altLang="zh-CN" sz="900" dirty="0">
              <a:latin typeface="Arial" panose="020B0604020202020204" pitchFamily="34" charset="0"/>
            </a:endParaRPr>
          </a:p>
          <a:p>
            <a:r>
              <a:rPr lang="en-GB" altLang="zh-CN" sz="900" b="0" i="0" dirty="0">
                <a:solidFill>
                  <a:srgbClr val="333333"/>
                </a:solidFill>
                <a:effectLst/>
                <a:latin typeface="-apple-system"/>
              </a:rPr>
              <a:t>Untitled</a:t>
            </a:r>
            <a:endParaRPr lang="en-US" altLang="zh-CN" sz="900" dirty="0">
              <a:solidFill>
                <a:srgbClr val="333333"/>
              </a:solidFill>
              <a:latin typeface="-apple-system"/>
            </a:endParaRPr>
          </a:p>
          <a:p>
            <a:r>
              <a:rPr lang="en-US" altLang="zh-CN" sz="900" b="0" i="0" dirty="0">
                <a:solidFill>
                  <a:srgbClr val="333333"/>
                </a:solidFill>
                <a:effectLst/>
                <a:latin typeface="-apple-system"/>
                <a:ea typeface="PingFang SC" panose="020B0400000000000000" pitchFamily="34" charset="-122"/>
              </a:rPr>
              <a:t>2023</a:t>
            </a:r>
            <a:endParaRPr lang="en-US" altLang="zh-CN" sz="900" b="0" i="0" dirty="0">
              <a:solidFill>
                <a:srgbClr val="333333"/>
              </a:solidFill>
              <a:effectLst/>
              <a:latin typeface="PingFang SC" panose="020B0400000000000000" pitchFamily="34" charset="-122"/>
              <a:ea typeface="PingFang SC" panose="020B0400000000000000" pitchFamily="34" charset="-122"/>
            </a:endParaRPr>
          </a:p>
          <a:p>
            <a:r>
              <a:rPr lang="zh-CN" altLang="en-US" sz="900" b="0" i="0" dirty="0">
                <a:effectLst/>
                <a:latin typeface="Arial" panose="020B0604020202020204" pitchFamily="34" charset="0"/>
              </a:rPr>
              <a:t>超轻黏土，金属钩子</a:t>
            </a:r>
            <a:endParaRPr lang="en-US" altLang="zh-CN" sz="900" b="0" i="0" dirty="0">
              <a:effectLst/>
              <a:latin typeface="Arial" panose="020B0604020202020204" pitchFamily="34" charset="0"/>
            </a:endParaRPr>
          </a:p>
          <a:p>
            <a:r>
              <a:rPr lang="en-GB" altLang="zh-CN" sz="900" b="0" i="0" dirty="0">
                <a:effectLst/>
                <a:latin typeface="Arial" panose="020B0604020202020204" pitchFamily="34" charset="0"/>
              </a:rPr>
              <a:t>Super-Light Clay</a:t>
            </a:r>
            <a:r>
              <a:rPr lang="zh-CN" altLang="en-US" sz="900" b="0" i="0" dirty="0">
                <a:effectLst/>
                <a:latin typeface="Arial" panose="020B0604020202020204" pitchFamily="34" charset="0"/>
              </a:rPr>
              <a:t>， </a:t>
            </a:r>
            <a:r>
              <a:rPr lang="en-US" altLang="zh-CN" sz="900" dirty="0">
                <a:latin typeface="Arial" panose="020B0604020202020204" pitchFamily="34" charset="0"/>
              </a:rPr>
              <a:t>metal hook</a:t>
            </a:r>
            <a:endParaRPr lang="en-US" altLang="zh-CN" sz="900" dirty="0">
              <a:latin typeface="Arial" panose="020B0604020202020204" pitchFamily="34" charset="0"/>
            </a:endParaRPr>
          </a:p>
          <a:p>
            <a:r>
              <a:rPr lang="en-US" altLang="zh-CN" sz="900" dirty="0">
                <a:latin typeface="Arial" panose="020B0604020202020204" pitchFamily="34" charset="0"/>
              </a:rPr>
              <a:t>15</a:t>
            </a:r>
            <a:r>
              <a:rPr lang="zh-CN" altLang="en-US" sz="900" dirty="0">
                <a:latin typeface="Arial" panose="020B0604020202020204" pitchFamily="34" charset="0"/>
              </a:rPr>
              <a:t>（高）</a:t>
            </a:r>
            <a:r>
              <a:rPr lang="en-US" altLang="zh-CN" sz="900" dirty="0">
                <a:latin typeface="Arial" panose="020B0604020202020204" pitchFamily="34" charset="0"/>
              </a:rPr>
              <a:t>4X4</a:t>
            </a:r>
            <a:r>
              <a:rPr lang="zh-CN" altLang="en-US" sz="900" dirty="0">
                <a:latin typeface="Arial" panose="020B0604020202020204" pitchFamily="34" charset="0"/>
              </a:rPr>
              <a:t> </a:t>
            </a:r>
            <a:r>
              <a:rPr lang="en-US" altLang="zh-CN" sz="900" dirty="0">
                <a:latin typeface="Arial" panose="020B0604020202020204" pitchFamily="34" charset="0"/>
              </a:rPr>
              <a:t>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783342" y="683012"/>
            <a:ext cx="2729115" cy="4090464"/>
          </a:xfrm>
          <a:prstGeom prst="rect">
            <a:avLst/>
          </a:prstGeom>
        </p:spPr>
      </p:pic>
      <p:pic>
        <p:nvPicPr>
          <p:cNvPr id="7" name="图片 6"/>
          <p:cNvPicPr>
            <a:picLocks noChangeAspect="1"/>
          </p:cNvPicPr>
          <p:nvPr/>
        </p:nvPicPr>
        <p:blipFill>
          <a:blip r:embed="rId2"/>
          <a:stretch>
            <a:fillRect/>
          </a:stretch>
        </p:blipFill>
        <p:spPr>
          <a:xfrm>
            <a:off x="5353414" y="0"/>
            <a:ext cx="1485172" cy="6858000"/>
          </a:xfrm>
          <a:prstGeom prst="rect">
            <a:avLst/>
          </a:prstGeom>
        </p:spPr>
      </p:pic>
      <p:sp>
        <p:nvSpPr>
          <p:cNvPr id="4" name="矩形 2"/>
          <p:cNvSpPr/>
          <p:nvPr/>
        </p:nvSpPr>
        <p:spPr>
          <a:xfrm>
            <a:off x="8441311" y="1154563"/>
            <a:ext cx="3432629" cy="369332"/>
          </a:xfrm>
          <a:prstGeom prst="rect">
            <a:avLst/>
          </a:prstGeom>
          <a:noFill/>
          <a:ln w="9525">
            <a:noFill/>
          </a:ln>
        </p:spPr>
        <p:txBody>
          <a:bodyPr wrap="square" anchor="t">
            <a:spAutoFit/>
          </a:bodyPr>
          <a:lstStyle/>
          <a:p>
            <a:pPr algn="r"/>
            <a:r>
              <a:rPr lang="zh-CN" altLang="en-US" sz="900" dirty="0">
                <a:latin typeface="Arial" panose="020B0604020202020204" pitchFamily="34" charset="0"/>
              </a:rPr>
              <a:t>这个自带底座</a:t>
            </a:r>
            <a:endParaRPr lang="en-US" altLang="zh-CN" sz="900" dirty="0">
              <a:latin typeface="Arial" panose="020B0604020202020204" pitchFamily="34" charset="0"/>
            </a:endParaRPr>
          </a:p>
          <a:p>
            <a:pPr algn="r"/>
            <a:r>
              <a:rPr lang="zh-CN" altLang="en-US" sz="900" dirty="0">
                <a:latin typeface="Arial" panose="020B0604020202020204" pitchFamily="34" charset="0"/>
                <a:ea typeface="宋体" panose="02010600030101010101" pitchFamily="2" charset="-122"/>
              </a:rPr>
              <a:t>不需要另外制作</a:t>
            </a:r>
            <a:endParaRPr lang="en-US" altLang="zh-CN" sz="900" dirty="0">
              <a:latin typeface="Arial" panose="020B0604020202020204" pitchFamily="34" charset="0"/>
              <a:ea typeface="宋体" panose="02010600030101010101" pitchFamily="2" charset="-122"/>
            </a:endParaRPr>
          </a:p>
        </p:txBody>
      </p:sp>
      <p:sp>
        <p:nvSpPr>
          <p:cNvPr id="5" name="矩形 2"/>
          <p:cNvSpPr/>
          <p:nvPr/>
        </p:nvSpPr>
        <p:spPr>
          <a:xfrm>
            <a:off x="713013" y="4991305"/>
            <a:ext cx="4308929" cy="1200329"/>
          </a:xfrm>
          <a:prstGeom prst="rect">
            <a:avLst/>
          </a:prstGeom>
          <a:noFill/>
          <a:ln w="9525">
            <a:noFill/>
          </a:ln>
        </p:spPr>
        <p:txBody>
          <a:bodyPr wrap="square" anchor="t">
            <a:spAutoFit/>
          </a:bodyPr>
          <a:lstStyle/>
          <a:p>
            <a:r>
              <a:rPr lang="zh-CN" altLang="en-GB" sz="900" b="0" i="0" dirty="0">
                <a:solidFill>
                  <a:srgbClr val="333333"/>
                </a:solidFill>
                <a:effectLst/>
                <a:latin typeface="PingFang SC" panose="020B0400000000000000" pitchFamily="34" charset="-122"/>
                <a:ea typeface="PingFang SC" panose="020B0400000000000000" pitchFamily="34" charset="-122"/>
              </a:rPr>
              <a:t>高高</a:t>
            </a:r>
            <a:r>
              <a:rPr lang="zh-CN" altLang="en-US" sz="900" b="0" i="0" dirty="0">
                <a:solidFill>
                  <a:srgbClr val="333333"/>
                </a:solidFill>
                <a:effectLst/>
                <a:latin typeface="PingFang SC" panose="020B0400000000000000" pitchFamily="34" charset="-122"/>
                <a:ea typeface="PingFang SC" panose="020B0400000000000000" pitchFamily="34" charset="-122"/>
              </a:rPr>
              <a:t>的致敬</a:t>
            </a:r>
            <a:endParaRPr lang="en-GB" altLang="zh-CN" sz="900" b="0" i="0" dirty="0">
              <a:solidFill>
                <a:srgbClr val="333333"/>
              </a:solidFill>
              <a:effectLst/>
              <a:latin typeface="PingFang SC" panose="020B0400000000000000" pitchFamily="34" charset="-122"/>
              <a:ea typeface="PingFang SC" panose="020B0400000000000000" pitchFamily="34" charset="-122"/>
            </a:endParaRPr>
          </a:p>
          <a:p>
            <a:r>
              <a:rPr lang="en-GB" altLang="zh-CN" sz="900" b="0" i="0" dirty="0">
                <a:solidFill>
                  <a:srgbClr val="333333"/>
                </a:solidFill>
                <a:effectLst/>
                <a:latin typeface="PingFang SC" panose="020B0400000000000000" pitchFamily="34" charset="-122"/>
                <a:ea typeface="PingFang SC" panose="020B0400000000000000" pitchFamily="34" charset="-122"/>
              </a:rPr>
              <a:t>High Tribute</a:t>
            </a:r>
            <a:endParaRPr lang="en-GB" altLang="zh-CN" sz="900" b="0" i="0" dirty="0">
              <a:solidFill>
                <a:srgbClr val="333333"/>
              </a:solidFill>
              <a:effectLst/>
              <a:latin typeface="PingFang SC" panose="020B0400000000000000" pitchFamily="34" charset="-122"/>
              <a:ea typeface="PingFang SC" panose="020B0400000000000000" pitchFamily="34" charset="-122"/>
            </a:endParaRPr>
          </a:p>
          <a:p>
            <a:r>
              <a:rPr lang="en-US" altLang="zh-CN" sz="900" dirty="0">
                <a:solidFill>
                  <a:srgbClr val="333333"/>
                </a:solidFill>
                <a:latin typeface="PingFang SC" panose="020B0400000000000000" pitchFamily="34" charset="-122"/>
                <a:ea typeface="PingFang SC" panose="020B0400000000000000" pitchFamily="34" charset="-122"/>
              </a:rPr>
              <a:t>2023</a:t>
            </a:r>
            <a:endParaRPr lang="en-US" altLang="zh-CN" sz="900" dirty="0">
              <a:latin typeface="Arial" panose="020B0604020202020204" pitchFamily="34" charset="0"/>
              <a:ea typeface="宋体" panose="02010600030101010101" pitchFamily="2" charset="-122"/>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，细钢管，乒乓球训练器底座</a:t>
            </a:r>
            <a:endParaRPr lang="en-US" altLang="zh-CN" sz="900" dirty="0">
              <a:latin typeface="Arial" panose="020B0604020202020204" pitchFamily="34" charset="0"/>
            </a:endParaRPr>
          </a:p>
          <a:p>
            <a:r>
              <a:rPr lang="en-US" altLang="zh-CN" sz="900" dirty="0">
                <a:latin typeface="Arial" panose="020B0604020202020204" pitchFamily="34" charset="0"/>
              </a:rPr>
              <a:t>Super light clay, steel rod, base of a ping-pong ball auto-training machine</a:t>
            </a:r>
            <a:endParaRPr lang="en-US" altLang="zh-CN" sz="900" dirty="0">
              <a:latin typeface="Arial" panose="020B0604020202020204" pitchFamily="34" charset="0"/>
            </a:endParaRPr>
          </a:p>
          <a:p>
            <a:r>
              <a:rPr lang="zh-CN" altLang="en-US" sz="900" dirty="0">
                <a:latin typeface="Arial" panose="020B0604020202020204" pitchFamily="34" charset="0"/>
              </a:rPr>
              <a:t>高 </a:t>
            </a:r>
            <a:r>
              <a:rPr lang="en-US" altLang="zh-CN" sz="900" dirty="0">
                <a:latin typeface="Arial" panose="020B0604020202020204" pitchFamily="34" charset="0"/>
              </a:rPr>
              <a:t>190</a:t>
            </a:r>
            <a:r>
              <a:rPr lang="zh-CN" altLang="en-US" sz="900" dirty="0">
                <a:latin typeface="Arial" panose="020B0604020202020204" pitchFamily="34" charset="0"/>
              </a:rPr>
              <a:t> </a:t>
            </a:r>
            <a:r>
              <a:rPr lang="en-US" altLang="zh-CN" sz="900" dirty="0">
                <a:latin typeface="Arial" panose="020B0604020202020204" pitchFamily="34" charset="0"/>
              </a:rPr>
              <a:t>cm</a:t>
            </a:r>
            <a:r>
              <a:rPr lang="zh-CN" altLang="en-US" sz="900" dirty="0">
                <a:latin typeface="Arial" panose="020B0604020202020204" pitchFamily="34" charset="0"/>
              </a:rPr>
              <a:t>左右</a:t>
            </a:r>
            <a:endParaRPr lang="en-US" altLang="zh-CN" sz="900" dirty="0">
              <a:latin typeface="Arial" panose="020B0604020202020204" pitchFamily="34" charset="0"/>
            </a:endParaRPr>
          </a:p>
          <a:p>
            <a:r>
              <a:rPr lang="zh-CN" altLang="en-US" sz="900" dirty="0">
                <a:latin typeface="Arial" panose="020B0604020202020204" pitchFamily="34" charset="0"/>
              </a:rPr>
              <a:t>圆盘底座 </a:t>
            </a:r>
            <a:r>
              <a:rPr lang="en-US" altLang="zh-CN" sz="900" dirty="0">
                <a:latin typeface="Arial" panose="020B0604020202020204" pitchFamily="34" charset="0"/>
              </a:rPr>
              <a:t>16X16cm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499200" y="5713286"/>
            <a:ext cx="3178628" cy="1061829"/>
          </a:xfrm>
          <a:prstGeom prst="rect">
            <a:avLst/>
          </a:prstGeom>
          <a:noFill/>
          <a:ln w="9525">
            <a:noFill/>
          </a:ln>
        </p:spPr>
        <p:txBody>
          <a:bodyPr wrap="square" anchor="t">
            <a:spAutoFit/>
          </a:bodyPr>
          <a:lstStyle/>
          <a:p>
            <a:r>
              <a:rPr lang="zh-CN" altLang="en-US" sz="900" dirty="0">
                <a:latin typeface="Arial" panose="020B0604020202020204" pitchFamily="34" charset="0"/>
              </a:rPr>
              <a:t>眼泪脱落的身体碎屑</a:t>
            </a:r>
            <a:endParaRPr lang="en-US" altLang="zh-CN" sz="900" dirty="0">
              <a:latin typeface="Arial" panose="020B0604020202020204" pitchFamily="34" charset="0"/>
            </a:endParaRPr>
          </a:p>
          <a:p>
            <a:r>
              <a:rPr lang="en-US" altLang="zh-CN" sz="900" dirty="0">
                <a:latin typeface="Arial" panose="020B0604020202020204" pitchFamily="34" charset="0"/>
              </a:rPr>
              <a:t>Debris of the Body, Falling from the Tears</a:t>
            </a:r>
            <a:endParaRPr lang="en-US" altLang="zh-CN" sz="900" dirty="0">
              <a:latin typeface="Arial" panose="020B0604020202020204" pitchFamily="34" charset="0"/>
            </a:endParaRPr>
          </a:p>
          <a:p>
            <a:r>
              <a:rPr lang="en-US" altLang="zh-CN" sz="900" dirty="0">
                <a:latin typeface="Arial" panose="020B0604020202020204" pitchFamily="34" charset="0"/>
              </a:rPr>
              <a:t>2024</a:t>
            </a:r>
            <a:endParaRPr lang="en-US" altLang="zh-CN" sz="900" dirty="0">
              <a:latin typeface="Arial" panose="020B0604020202020204" pitchFamily="34" charset="0"/>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，铁丝，细铜管，木块</a:t>
            </a:r>
            <a:endParaRPr lang="en-US" altLang="zh-CN" sz="900" b="0" i="0" dirty="0">
              <a:effectLst/>
              <a:latin typeface="Arial" panose="020B0604020202020204" pitchFamily="34" charset="0"/>
            </a:endParaRPr>
          </a:p>
          <a:p>
            <a:r>
              <a:rPr lang="en-US" altLang="zh-CN" sz="900" dirty="0">
                <a:latin typeface="Arial" panose="020B0604020202020204" pitchFamily="34" charset="0"/>
              </a:rPr>
              <a:t>Super light clay, iron wires, slim copper pipe, wood block</a:t>
            </a:r>
            <a:endParaRPr lang="en-US" altLang="zh-CN" sz="900" dirty="0">
              <a:latin typeface="Arial" panose="020B0604020202020204" pitchFamily="34" charset="0"/>
            </a:endParaRPr>
          </a:p>
          <a:p>
            <a:r>
              <a:rPr lang="en-US" altLang="zh-CN" sz="900" dirty="0">
                <a:latin typeface="Arial" panose="020B0604020202020204" pitchFamily="34" charset="0"/>
              </a:rPr>
              <a:t>53</a:t>
            </a:r>
            <a:r>
              <a:rPr lang="zh-CN" altLang="en-US" sz="900" dirty="0">
                <a:latin typeface="Arial" panose="020B0604020202020204" pitchFamily="34" charset="0"/>
              </a:rPr>
              <a:t>（高）</a:t>
            </a:r>
            <a:r>
              <a:rPr lang="en-US" altLang="zh-CN" sz="900" dirty="0">
                <a:latin typeface="Arial" panose="020B0604020202020204" pitchFamily="34" charset="0"/>
              </a:rPr>
              <a:t>X</a:t>
            </a:r>
            <a:r>
              <a:rPr lang="zh-CN" altLang="en-US" sz="900" dirty="0">
                <a:latin typeface="Arial" panose="020B0604020202020204" pitchFamily="34" charset="0"/>
              </a:rPr>
              <a:t>底座</a:t>
            </a:r>
            <a:r>
              <a:rPr lang="en-US" altLang="zh-CN" sz="900" dirty="0">
                <a:latin typeface="Arial" panose="020B0604020202020204" pitchFamily="34" charset="0"/>
              </a:rPr>
              <a:t>22X9.5</a:t>
            </a:r>
            <a:r>
              <a:rPr lang="zh-CN" altLang="en-US" sz="900" dirty="0">
                <a:latin typeface="Arial" panose="020B0604020202020204" pitchFamily="34" charset="0"/>
              </a:rPr>
              <a:t>  </a:t>
            </a:r>
            <a:r>
              <a:rPr lang="en-US" altLang="zh-CN" sz="900" dirty="0">
                <a:latin typeface="Arial" panose="020B0604020202020204" pitchFamily="34" charset="0"/>
              </a:rPr>
              <a:t>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rot="5400000">
            <a:off x="-72935" y="1044592"/>
            <a:ext cx="5278851" cy="3959138"/>
          </a:xfrm>
          <a:prstGeom prst="rect">
            <a:avLst/>
          </a:prstGeom>
        </p:spPr>
      </p:pic>
      <p:sp>
        <p:nvSpPr>
          <p:cNvPr id="6" name="矩形 2"/>
          <p:cNvSpPr/>
          <p:nvPr/>
        </p:nvSpPr>
        <p:spPr>
          <a:xfrm>
            <a:off x="9652000" y="559582"/>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rPr>
              <a:t>30X45X106CM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30X45X2CM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457200" y="5885081"/>
            <a:ext cx="3708400" cy="1061829"/>
          </a:xfrm>
          <a:prstGeom prst="rect">
            <a:avLst/>
          </a:prstGeom>
          <a:noFill/>
          <a:ln w="9525">
            <a:noFill/>
          </a:ln>
        </p:spPr>
        <p:txBody>
          <a:bodyPr wrap="square" anchor="t">
            <a:spAutoFit/>
          </a:bodyPr>
          <a:lstStyle/>
          <a:p>
            <a:r>
              <a:rPr lang="zh-CN" altLang="en-US" sz="900" dirty="0">
                <a:latin typeface="Arial" panose="020B0604020202020204" pitchFamily="34" charset="0"/>
              </a:rPr>
              <a:t>下一个国王</a:t>
            </a:r>
            <a:endParaRPr lang="en-US" altLang="zh-CN" sz="900" dirty="0">
              <a:latin typeface="Arial" panose="020B0604020202020204" pitchFamily="34" charset="0"/>
            </a:endParaRPr>
          </a:p>
          <a:p>
            <a:r>
              <a:rPr lang="en-GB" altLang="zh-CN" sz="900" b="0" i="0" dirty="0">
                <a:solidFill>
                  <a:srgbClr val="333333"/>
                </a:solidFill>
                <a:effectLst/>
                <a:latin typeface="PingFang SC" panose="020B0400000000000000" pitchFamily="34" charset="-122"/>
                <a:ea typeface="PingFang SC" panose="020B0400000000000000" pitchFamily="34" charset="-122"/>
              </a:rPr>
              <a:t>The Next King</a:t>
            </a:r>
            <a:endParaRPr lang="en-GB" altLang="zh-CN" sz="900" b="0" i="0" dirty="0">
              <a:solidFill>
                <a:srgbClr val="333333"/>
              </a:solidFill>
              <a:effectLst/>
              <a:latin typeface="PingFang SC" panose="020B0400000000000000" pitchFamily="34" charset="-122"/>
              <a:ea typeface="PingFang SC" panose="020B0400000000000000" pitchFamily="34" charset="-122"/>
            </a:endParaRPr>
          </a:p>
          <a:p>
            <a:r>
              <a:rPr lang="en-US" altLang="zh-CN" sz="900" dirty="0">
                <a:solidFill>
                  <a:srgbClr val="333333"/>
                </a:solidFill>
                <a:latin typeface="PingFang SC" panose="020B0400000000000000" pitchFamily="34" charset="-122"/>
                <a:ea typeface="PingFang SC" panose="020B0400000000000000" pitchFamily="34" charset="-122"/>
              </a:rPr>
              <a:t>2024</a:t>
            </a:r>
            <a:endParaRPr lang="en-US" altLang="zh-CN" sz="900" dirty="0">
              <a:latin typeface="Arial" panose="020B0604020202020204" pitchFamily="34" charset="0"/>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，铁丝，木板，锡</a:t>
            </a:r>
            <a:endParaRPr lang="en-US" altLang="zh-CN" sz="900" b="0" i="0" dirty="0">
              <a:effectLst/>
              <a:latin typeface="Arial" panose="020B0604020202020204" pitchFamily="34" charset="0"/>
            </a:endParaRPr>
          </a:p>
          <a:p>
            <a:r>
              <a:rPr lang="en-US" altLang="zh-CN" sz="900" dirty="0">
                <a:latin typeface="Arial" panose="020B0604020202020204" pitchFamily="34" charset="0"/>
              </a:rPr>
              <a:t>Super light clay, iron wires, plywood sheet, tin</a:t>
            </a:r>
            <a:endParaRPr lang="en-US" altLang="zh-CN" sz="900" dirty="0">
              <a:latin typeface="Arial" panose="020B0604020202020204" pitchFamily="34" charset="0"/>
            </a:endParaRPr>
          </a:p>
          <a:p>
            <a:r>
              <a:rPr lang="en-US" altLang="zh-CN" sz="900" dirty="0">
                <a:latin typeface="Arial" panose="020B0604020202020204" pitchFamily="34" charset="0"/>
              </a:rPr>
              <a:t>32</a:t>
            </a:r>
            <a:r>
              <a:rPr lang="zh-CN" altLang="en-US" sz="900" dirty="0">
                <a:latin typeface="Arial" panose="020B0604020202020204" pitchFamily="34" charset="0"/>
              </a:rPr>
              <a:t>（高）</a:t>
            </a:r>
            <a:r>
              <a:rPr lang="en-US" altLang="zh-CN" sz="900" dirty="0">
                <a:latin typeface="Arial" panose="020B0604020202020204" pitchFamily="34" charset="0"/>
              </a:rPr>
              <a:t>20X8</a:t>
            </a:r>
            <a:r>
              <a:rPr lang="zh-CN" altLang="en-US" sz="900" dirty="0">
                <a:latin typeface="Arial" panose="020B0604020202020204" pitchFamily="34" charset="0"/>
              </a:rPr>
              <a:t> </a:t>
            </a:r>
            <a:r>
              <a:rPr lang="en-US" altLang="zh-CN" sz="900" dirty="0">
                <a:latin typeface="Arial" panose="020B0604020202020204" pitchFamily="34" charset="0"/>
              </a:rPr>
              <a:t>cm</a:t>
            </a:r>
            <a:r>
              <a:rPr lang="zh-CN" altLang="en-US" sz="900" dirty="0">
                <a:latin typeface="Arial" panose="020B0604020202020204" pitchFamily="34" charset="0"/>
              </a:rPr>
              <a:t> （木板）</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rot="5400000">
            <a:off x="-123371" y="980924"/>
            <a:ext cx="5573486" cy="4180115"/>
          </a:xfrm>
          <a:prstGeom prst="rect">
            <a:avLst/>
          </a:prstGeom>
        </p:spPr>
      </p:pic>
      <p:sp>
        <p:nvSpPr>
          <p:cNvPr id="6" name="矩形 2"/>
          <p:cNvSpPr/>
          <p:nvPr/>
        </p:nvSpPr>
        <p:spPr>
          <a:xfrm>
            <a:off x="9652000" y="559582"/>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rPr>
              <a:t>30X45X75CM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30X45X2CM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56936" y="5864553"/>
            <a:ext cx="2941864" cy="1061829"/>
          </a:xfrm>
          <a:prstGeom prst="rect">
            <a:avLst/>
          </a:prstGeom>
          <a:noFill/>
          <a:ln w="9525">
            <a:noFill/>
          </a:ln>
        </p:spPr>
        <p:txBody>
          <a:bodyPr wrap="square" anchor="t">
            <a:spAutoFit/>
          </a:bodyPr>
          <a:lstStyle/>
          <a:p>
            <a:r>
              <a:rPr lang="zh-CN" altLang="en-US" sz="900" dirty="0">
                <a:latin typeface="Arial" panose="020B0604020202020204" pitchFamily="34" charset="0"/>
              </a:rPr>
              <a:t>唱支歌给你听</a:t>
            </a:r>
            <a:endParaRPr lang="en-US" altLang="zh-CN" sz="900" dirty="0">
              <a:latin typeface="Arial" panose="020B0604020202020204" pitchFamily="34" charset="0"/>
            </a:endParaRPr>
          </a:p>
          <a:p>
            <a:r>
              <a:rPr lang="en-US" altLang="zh-CN" sz="900" dirty="0">
                <a:latin typeface="Arial" panose="020B0604020202020204" pitchFamily="34" charset="0"/>
              </a:rPr>
              <a:t>Sing A Song for You</a:t>
            </a:r>
            <a:endParaRPr lang="en-US" altLang="zh-CN" sz="900" dirty="0">
              <a:latin typeface="Arial" panose="020B0604020202020204" pitchFamily="34" charset="0"/>
            </a:endParaRPr>
          </a:p>
          <a:p>
            <a:r>
              <a:rPr lang="en-US" altLang="zh-CN" sz="900" dirty="0">
                <a:latin typeface="Arial" panose="020B0604020202020204" pitchFamily="34" charset="0"/>
              </a:rPr>
              <a:t>2024</a:t>
            </a:r>
            <a:endParaRPr lang="en-US" altLang="zh-CN" sz="900" dirty="0">
              <a:latin typeface="Arial" panose="020B0604020202020204" pitchFamily="34" charset="0"/>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，铁丝，木板，锡</a:t>
            </a:r>
            <a:endParaRPr lang="en-US" altLang="zh-CN" sz="900" b="0" i="0" dirty="0">
              <a:effectLst/>
              <a:latin typeface="Arial" panose="020B0604020202020204" pitchFamily="34" charset="0"/>
            </a:endParaRPr>
          </a:p>
          <a:p>
            <a:r>
              <a:rPr lang="en-US" altLang="zh-CN" sz="900" dirty="0">
                <a:latin typeface="Arial" panose="020B0604020202020204" pitchFamily="34" charset="0"/>
              </a:rPr>
              <a:t>Super light clay, iron wires, plywood sheet, tin</a:t>
            </a:r>
            <a:endParaRPr lang="en-US" altLang="zh-CN" sz="900" dirty="0">
              <a:latin typeface="Arial" panose="020B0604020202020204" pitchFamily="34" charset="0"/>
            </a:endParaRPr>
          </a:p>
          <a:p>
            <a:r>
              <a:rPr lang="en-US" altLang="zh-CN" sz="900" dirty="0">
                <a:latin typeface="Arial" panose="020B0604020202020204" pitchFamily="34" charset="0"/>
              </a:rPr>
              <a:t>34</a:t>
            </a:r>
            <a:r>
              <a:rPr lang="zh-CN" altLang="en-US" sz="900" dirty="0">
                <a:latin typeface="Arial" panose="020B0604020202020204" pitchFamily="34" charset="0"/>
              </a:rPr>
              <a:t>（高）</a:t>
            </a:r>
            <a:r>
              <a:rPr lang="en-US" altLang="zh-CN" sz="900" dirty="0">
                <a:latin typeface="Arial" panose="020B0604020202020204" pitchFamily="34" charset="0"/>
              </a:rPr>
              <a:t>20X8</a:t>
            </a:r>
            <a:r>
              <a:rPr lang="zh-CN" altLang="en-US" sz="900" dirty="0">
                <a:latin typeface="Arial" panose="020B0604020202020204" pitchFamily="34" charset="0"/>
              </a:rPr>
              <a:t> </a:t>
            </a:r>
            <a:r>
              <a:rPr lang="en-US" altLang="zh-CN" sz="900" dirty="0">
                <a:latin typeface="Arial" panose="020B0604020202020204" pitchFamily="34" charset="0"/>
              </a:rPr>
              <a:t>cm</a:t>
            </a:r>
            <a:r>
              <a:rPr lang="zh-CN" altLang="en-US" sz="900" dirty="0">
                <a:latin typeface="Arial" panose="020B0604020202020204" pitchFamily="34" charset="0"/>
              </a:rPr>
              <a:t>（木板）</a:t>
            </a:r>
            <a:endParaRPr lang="en-US" altLang="zh-CN" sz="900" dirty="0">
              <a:latin typeface="Arial" panose="020B0604020202020204" pitchFamily="34" charset="0"/>
            </a:endParaRPr>
          </a:p>
          <a:p>
            <a:endParaRPr lang="en-US" altLang="zh-CN" sz="900" dirty="0">
              <a:latin typeface="Arial" panose="020B0604020202020204" pitchFamily="34" charset="0"/>
            </a:endParaRPr>
          </a:p>
        </p:txBody>
      </p:sp>
      <p:pic>
        <p:nvPicPr>
          <p:cNvPr id="4" name="图片 3"/>
          <p:cNvPicPr>
            <a:picLocks noChangeAspect="1"/>
          </p:cNvPicPr>
          <p:nvPr/>
        </p:nvPicPr>
        <p:blipFill>
          <a:blip r:embed="rId1"/>
          <a:stretch>
            <a:fillRect/>
          </a:stretch>
        </p:blipFill>
        <p:spPr>
          <a:xfrm rot="5400000">
            <a:off x="-485775" y="853169"/>
            <a:ext cx="5664200" cy="4248150"/>
          </a:xfrm>
          <a:prstGeom prst="rect">
            <a:avLst/>
          </a:prstGeom>
        </p:spPr>
      </p:pic>
      <p:sp>
        <p:nvSpPr>
          <p:cNvPr id="5" name="矩形 2"/>
          <p:cNvSpPr/>
          <p:nvPr/>
        </p:nvSpPr>
        <p:spPr>
          <a:xfrm>
            <a:off x="9652000" y="559582"/>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rPr>
              <a:t>30X45X110CM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30X45X2CM</a:t>
            </a:r>
            <a:r>
              <a:rPr lang="zh-CN" altLang="en-US" sz="900" dirty="0">
                <a:latin typeface="Arial" panose="020B0604020202020204" pitchFamily="34" charset="0"/>
              </a:rPr>
              <a:t>钢板或铁板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805678" y="345273"/>
            <a:ext cx="3932749" cy="5866736"/>
          </a:xfrm>
          <a:prstGeom prst="rect">
            <a:avLst/>
          </a:prstGeom>
        </p:spPr>
      </p:pic>
      <p:sp>
        <p:nvSpPr>
          <p:cNvPr id="4" name="矩形 2"/>
          <p:cNvSpPr/>
          <p:nvPr/>
        </p:nvSpPr>
        <p:spPr>
          <a:xfrm>
            <a:off x="9652000" y="559582"/>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rPr>
              <a:t>30X45X90CM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30X45X2CM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
        <p:nvSpPr>
          <p:cNvPr id="5" name="矩形 4"/>
          <p:cNvSpPr/>
          <p:nvPr/>
        </p:nvSpPr>
        <p:spPr>
          <a:xfrm>
            <a:off x="4888403" y="5322954"/>
            <a:ext cx="2941864" cy="1200329"/>
          </a:xfrm>
          <a:prstGeom prst="rect">
            <a:avLst/>
          </a:prstGeom>
          <a:noFill/>
          <a:ln w="9525">
            <a:noFill/>
          </a:ln>
        </p:spPr>
        <p:txBody>
          <a:bodyPr wrap="square" anchor="t">
            <a:spAutoFit/>
          </a:bodyPr>
          <a:lstStyle/>
          <a:p>
            <a:r>
              <a:rPr lang="zh-CN" altLang="en-US" sz="900" dirty="0">
                <a:latin typeface="Arial" panose="020B0604020202020204" pitchFamily="34" charset="0"/>
              </a:rPr>
              <a:t>要夹紧屁股的梦精灵</a:t>
            </a:r>
            <a:endParaRPr lang="en-US" altLang="zh-CN" sz="900" dirty="0">
              <a:latin typeface="Arial" panose="020B0604020202020204" pitchFamily="34" charset="0"/>
            </a:endParaRPr>
          </a:p>
          <a:p>
            <a:r>
              <a:rPr lang="en-US" altLang="zh-CN" sz="900" dirty="0">
                <a:latin typeface="Arial" panose="020B0604020202020204" pitchFamily="34" charset="0"/>
              </a:rPr>
              <a:t>A Dream Elf Who Must Clench Its </a:t>
            </a:r>
            <a:r>
              <a:rPr lang="en-US" altLang="zh-CN" sz="900" dirty="0" err="1">
                <a:latin typeface="Arial" panose="020B0604020202020204" pitchFamily="34" charset="0"/>
              </a:rPr>
              <a:t>Buttlocks</a:t>
            </a:r>
            <a:endParaRPr lang="en-US" altLang="zh-CN" sz="900" dirty="0">
              <a:latin typeface="Arial" panose="020B0604020202020204" pitchFamily="34" charset="0"/>
            </a:endParaRPr>
          </a:p>
          <a:p>
            <a:endParaRPr lang="en-US" altLang="zh-CN" sz="900" dirty="0">
              <a:latin typeface="Arial" panose="020B0604020202020204" pitchFamily="34" charset="0"/>
            </a:endParaRPr>
          </a:p>
          <a:p>
            <a:r>
              <a:rPr lang="en-US" altLang="zh-CN" sz="900" dirty="0">
                <a:latin typeface="Arial" panose="020B0604020202020204" pitchFamily="34" charset="0"/>
              </a:rPr>
              <a:t>2024</a:t>
            </a:r>
            <a:endParaRPr lang="en-US" altLang="zh-CN" sz="900" dirty="0">
              <a:latin typeface="Arial" panose="020B0604020202020204" pitchFamily="34" charset="0"/>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，铁丝，防烫夹</a:t>
            </a:r>
            <a:r>
              <a:rPr lang="zh-CN" altLang="en-US" sz="900" dirty="0">
                <a:latin typeface="Arial" panose="020B0604020202020204" pitchFamily="34" charset="0"/>
              </a:rPr>
              <a:t>子</a:t>
            </a:r>
            <a:endParaRPr lang="en-US" altLang="zh-CN" sz="900" dirty="0">
              <a:latin typeface="Arial" panose="020B0604020202020204" pitchFamily="34" charset="0"/>
            </a:endParaRPr>
          </a:p>
          <a:p>
            <a:r>
              <a:rPr lang="en-US" altLang="zh-CN" sz="900" dirty="0">
                <a:latin typeface="Arial" panose="020B0604020202020204" pitchFamily="34" charset="0"/>
              </a:rPr>
              <a:t>Super light clay, iron wires, hot plate gripper</a:t>
            </a:r>
            <a:endParaRPr lang="en-US" altLang="zh-CN" sz="900" dirty="0">
              <a:latin typeface="Arial" panose="020B0604020202020204" pitchFamily="34" charset="0"/>
            </a:endParaRPr>
          </a:p>
          <a:p>
            <a:r>
              <a:rPr lang="en-US" altLang="zh-CN" sz="900" dirty="0">
                <a:latin typeface="Arial" panose="020B0604020202020204" pitchFamily="34" charset="0"/>
              </a:rPr>
              <a:t>40</a:t>
            </a:r>
            <a:r>
              <a:rPr lang="zh-CN" altLang="en-US" sz="900" dirty="0">
                <a:latin typeface="Arial" panose="020B0604020202020204" pitchFamily="34" charset="0"/>
              </a:rPr>
              <a:t>（高）</a:t>
            </a:r>
            <a:r>
              <a:rPr lang="en-US" altLang="zh-CN" sz="900" dirty="0">
                <a:latin typeface="Arial" panose="020B0604020202020204" pitchFamily="34" charset="0"/>
              </a:rPr>
              <a:t>X23X9</a:t>
            </a:r>
            <a:r>
              <a:rPr lang="zh-CN" altLang="en-US" sz="900" dirty="0">
                <a:latin typeface="Arial" panose="020B0604020202020204" pitchFamily="34" charset="0"/>
              </a:rPr>
              <a:t> </a:t>
            </a:r>
            <a:r>
              <a:rPr lang="en-US" altLang="zh-CN" sz="900" dirty="0">
                <a:latin typeface="Arial" panose="020B0604020202020204" pitchFamily="34" charset="0"/>
              </a:rPr>
              <a:t>cm</a:t>
            </a:r>
            <a:endParaRPr lang="en-US" altLang="zh-CN" sz="900" dirty="0">
              <a:latin typeface="Arial" panose="020B0604020202020204" pitchFamily="34" charset="0"/>
            </a:endParaRPr>
          </a:p>
          <a:p>
            <a:endParaRPr lang="en-US" altLang="zh-CN" sz="900" dirty="0">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p:nvPr/>
        </p:nvSpPr>
        <p:spPr>
          <a:xfrm>
            <a:off x="633183" y="5833070"/>
            <a:ext cx="2719617" cy="923330"/>
          </a:xfrm>
          <a:prstGeom prst="rect">
            <a:avLst/>
          </a:prstGeom>
          <a:noFill/>
          <a:ln w="9525">
            <a:noFill/>
          </a:ln>
        </p:spPr>
        <p:txBody>
          <a:bodyPr wrap="square" anchor="t">
            <a:spAutoFit/>
          </a:bodyPr>
          <a:lstStyle/>
          <a:p>
            <a:r>
              <a:rPr lang="zh-CN" altLang="en-US" sz="900" dirty="0">
                <a:latin typeface="Arial" panose="020B0604020202020204" pitchFamily="34" charset="0"/>
              </a:rPr>
              <a:t>天使试验品</a:t>
            </a:r>
            <a:endParaRPr lang="en-US" altLang="zh-CN" sz="900" dirty="0">
              <a:latin typeface="Arial" panose="020B0604020202020204" pitchFamily="34" charset="0"/>
            </a:endParaRPr>
          </a:p>
          <a:p>
            <a:r>
              <a:rPr lang="en-GB" altLang="zh-CN" sz="900" b="0" i="0" dirty="0">
                <a:solidFill>
                  <a:srgbClr val="333333"/>
                </a:solidFill>
                <a:effectLst/>
                <a:latin typeface="PingFang SC" panose="020B0400000000000000" pitchFamily="34" charset="-122"/>
                <a:ea typeface="PingFang SC" panose="020B0400000000000000" pitchFamily="34" charset="-122"/>
              </a:rPr>
              <a:t>T</a:t>
            </a:r>
            <a:r>
              <a:rPr lang="en-US" altLang="zh-CN" sz="900" b="0" i="0" dirty="0">
                <a:solidFill>
                  <a:srgbClr val="333333"/>
                </a:solidFill>
                <a:effectLst/>
                <a:latin typeface="PingFang SC" panose="020B0400000000000000" pitchFamily="34" charset="-122"/>
                <a:ea typeface="PingFang SC" panose="020B0400000000000000" pitchFamily="34" charset="-122"/>
              </a:rPr>
              <a:t>he</a:t>
            </a:r>
            <a:r>
              <a:rPr lang="zh-CN" altLang="en-US" sz="900" b="0" i="0" dirty="0">
                <a:solidFill>
                  <a:srgbClr val="333333"/>
                </a:solidFill>
                <a:effectLst/>
                <a:latin typeface="PingFang SC" panose="020B0400000000000000" pitchFamily="34" charset="-122"/>
                <a:ea typeface="PingFang SC" panose="020B0400000000000000" pitchFamily="34" charset="-122"/>
              </a:rPr>
              <a:t> </a:t>
            </a:r>
            <a:r>
              <a:rPr lang="en-GB" altLang="zh-CN" sz="900" b="0" i="0" dirty="0">
                <a:solidFill>
                  <a:srgbClr val="333333"/>
                </a:solidFill>
                <a:effectLst/>
                <a:latin typeface="PingFang SC" panose="020B0400000000000000" pitchFamily="34" charset="-122"/>
                <a:ea typeface="PingFang SC" panose="020B0400000000000000" pitchFamily="34" charset="-122"/>
              </a:rPr>
              <a:t>Sample</a:t>
            </a:r>
            <a:r>
              <a:rPr lang="zh-CN" altLang="en-US" sz="900" b="0" i="0" dirty="0">
                <a:solidFill>
                  <a:srgbClr val="333333"/>
                </a:solidFill>
                <a:effectLst/>
                <a:latin typeface="PingFang SC" panose="020B0400000000000000" pitchFamily="34" charset="-122"/>
                <a:ea typeface="PingFang SC" panose="020B0400000000000000" pitchFamily="34" charset="-122"/>
              </a:rPr>
              <a:t> </a:t>
            </a:r>
            <a:r>
              <a:rPr lang="en-US" altLang="zh-CN" sz="900" b="0" i="0" dirty="0">
                <a:solidFill>
                  <a:srgbClr val="333333"/>
                </a:solidFill>
                <a:effectLst/>
                <a:latin typeface="PingFang SC" panose="020B0400000000000000" pitchFamily="34" charset="-122"/>
                <a:ea typeface="PingFang SC" panose="020B0400000000000000" pitchFamily="34" charset="-122"/>
              </a:rPr>
              <a:t>of</a:t>
            </a:r>
            <a:r>
              <a:rPr lang="zh-CN" altLang="en-US" sz="900" b="0" i="0" dirty="0">
                <a:solidFill>
                  <a:srgbClr val="333333"/>
                </a:solidFill>
                <a:effectLst/>
                <a:latin typeface="PingFang SC" panose="020B0400000000000000" pitchFamily="34" charset="-122"/>
                <a:ea typeface="PingFang SC" panose="020B0400000000000000" pitchFamily="34" charset="-122"/>
              </a:rPr>
              <a:t> </a:t>
            </a:r>
            <a:r>
              <a:rPr lang="en-US" altLang="zh-CN" sz="900" b="0" i="0" dirty="0">
                <a:solidFill>
                  <a:srgbClr val="333333"/>
                </a:solidFill>
                <a:effectLst/>
                <a:latin typeface="PingFang SC" panose="020B0400000000000000" pitchFamily="34" charset="-122"/>
                <a:ea typeface="PingFang SC" panose="020B0400000000000000" pitchFamily="34" charset="-122"/>
              </a:rPr>
              <a:t>Angel</a:t>
            </a:r>
            <a:r>
              <a:rPr lang="zh-CN" altLang="en-US" sz="900" b="0" i="0" dirty="0">
                <a:solidFill>
                  <a:srgbClr val="333333"/>
                </a:solidFill>
                <a:effectLst/>
                <a:latin typeface="PingFang SC" panose="020B0400000000000000" pitchFamily="34" charset="-122"/>
                <a:ea typeface="PingFang SC" panose="020B0400000000000000" pitchFamily="34" charset="-122"/>
              </a:rPr>
              <a:t> </a:t>
            </a:r>
            <a:endParaRPr lang="en-US" altLang="zh-CN" sz="900" b="0" i="0" dirty="0">
              <a:solidFill>
                <a:srgbClr val="333333"/>
              </a:solidFill>
              <a:effectLst/>
              <a:latin typeface="PingFang SC" panose="020B0400000000000000" pitchFamily="34" charset="-122"/>
              <a:ea typeface="PingFang SC" panose="020B0400000000000000" pitchFamily="34" charset="-122"/>
            </a:endParaRPr>
          </a:p>
          <a:p>
            <a:r>
              <a:rPr lang="zh-CN" altLang="en-US" sz="900" b="0" i="0" dirty="0">
                <a:effectLst/>
                <a:latin typeface="Arial" panose="020B0604020202020204" pitchFamily="34" charset="0"/>
              </a:rPr>
              <a:t>超轻黏土，塑料花，砖头</a:t>
            </a:r>
            <a:endParaRPr lang="en-US" altLang="zh-CN" sz="900" dirty="0">
              <a:latin typeface="Arial" panose="020B0604020202020204" pitchFamily="34" charset="0"/>
            </a:endParaRPr>
          </a:p>
          <a:p>
            <a:r>
              <a:rPr lang="en-US" altLang="zh-CN" sz="900" dirty="0">
                <a:latin typeface="Arial" panose="020B0604020202020204" pitchFamily="34" charset="0"/>
              </a:rPr>
              <a:t>Super light clay, plastic flower, brick</a:t>
            </a:r>
            <a:endParaRPr lang="en-US" altLang="zh-CN" sz="900" dirty="0">
              <a:latin typeface="Arial" panose="020B0604020202020204" pitchFamily="34" charset="0"/>
            </a:endParaRPr>
          </a:p>
          <a:p>
            <a:r>
              <a:rPr lang="zh-CN" altLang="en-US" sz="900" dirty="0">
                <a:latin typeface="Arial" panose="020B0604020202020204" pitchFamily="34" charset="0"/>
              </a:rPr>
              <a:t>带砖头</a:t>
            </a:r>
            <a:r>
              <a:rPr lang="en-US" altLang="zh-CN" sz="900" dirty="0">
                <a:latin typeface="Arial" panose="020B0604020202020204" pitchFamily="34" charset="0"/>
              </a:rPr>
              <a:t>49</a:t>
            </a:r>
            <a:r>
              <a:rPr lang="zh-CN" altLang="en-US" sz="900" dirty="0">
                <a:latin typeface="Arial" panose="020B0604020202020204" pitchFamily="34" charset="0"/>
              </a:rPr>
              <a:t>（高）</a:t>
            </a:r>
            <a:r>
              <a:rPr lang="en-US" altLang="zh-CN" sz="900" dirty="0">
                <a:latin typeface="Arial" panose="020B0604020202020204" pitchFamily="34" charset="0"/>
              </a:rPr>
              <a:t>X20X10cm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rot="5400000">
            <a:off x="40821" y="1061358"/>
            <a:ext cx="5297714" cy="3973286"/>
          </a:xfrm>
          <a:prstGeom prst="rect">
            <a:avLst/>
          </a:prstGeom>
        </p:spPr>
      </p:pic>
      <p:sp>
        <p:nvSpPr>
          <p:cNvPr id="6" name="矩形 2"/>
          <p:cNvSpPr/>
          <p:nvPr/>
        </p:nvSpPr>
        <p:spPr>
          <a:xfrm>
            <a:off x="9391651" y="762115"/>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a:t>
            </a:r>
            <a:r>
              <a:rPr lang="en-US" altLang="zh-CN" sz="900" dirty="0">
                <a:latin typeface="Arial" panose="020B0604020202020204" pitchFamily="34" charset="0"/>
              </a:rPr>
              <a:t>30X45X110CM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30X45X2CM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720537" y="0"/>
            <a:ext cx="3532150" cy="6149499"/>
          </a:xfrm>
          <a:prstGeom prst="rect">
            <a:avLst/>
          </a:prstGeom>
        </p:spPr>
      </p:pic>
      <p:sp>
        <p:nvSpPr>
          <p:cNvPr id="2" name="矩形 2"/>
          <p:cNvSpPr/>
          <p:nvPr/>
        </p:nvSpPr>
        <p:spPr>
          <a:xfrm>
            <a:off x="9652000" y="559582"/>
            <a:ext cx="2097314" cy="14773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1</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尺寸为</a:t>
            </a:r>
            <a:r>
              <a:rPr lang="en-US" altLang="zh-CN" sz="900" dirty="0">
                <a:latin typeface="Arial" panose="020B0604020202020204" pitchFamily="34" charset="0"/>
              </a:rPr>
              <a:t>30X30X120CM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30X30X2CM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
        <p:nvSpPr>
          <p:cNvPr id="3" name="矩形 2"/>
          <p:cNvSpPr/>
          <p:nvPr/>
        </p:nvSpPr>
        <p:spPr>
          <a:xfrm>
            <a:off x="4431086" y="5300363"/>
            <a:ext cx="2941864" cy="1061829"/>
          </a:xfrm>
          <a:prstGeom prst="rect">
            <a:avLst/>
          </a:prstGeom>
          <a:noFill/>
          <a:ln w="9525">
            <a:noFill/>
          </a:ln>
        </p:spPr>
        <p:txBody>
          <a:bodyPr wrap="square" anchor="t">
            <a:spAutoFit/>
          </a:bodyPr>
          <a:lstStyle/>
          <a:p>
            <a:r>
              <a:rPr lang="zh-CN" altLang="en-US" sz="900" dirty="0">
                <a:latin typeface="Arial" panose="020B0604020202020204" pitchFamily="34" charset="0"/>
              </a:rPr>
              <a:t>小丑</a:t>
            </a:r>
            <a:endParaRPr lang="en-US" altLang="zh-CN" sz="900" dirty="0">
              <a:latin typeface="Arial" panose="020B0604020202020204" pitchFamily="34" charset="0"/>
            </a:endParaRPr>
          </a:p>
          <a:p>
            <a:r>
              <a:rPr lang="en-US" altLang="zh-CN" sz="900" dirty="0">
                <a:latin typeface="Arial" panose="020B0604020202020204" pitchFamily="34" charset="0"/>
              </a:rPr>
              <a:t>Clown</a:t>
            </a:r>
            <a:endParaRPr lang="en-US" altLang="zh-CN" sz="900" dirty="0">
              <a:latin typeface="Arial" panose="020B0604020202020204" pitchFamily="34" charset="0"/>
            </a:endParaRPr>
          </a:p>
          <a:p>
            <a:r>
              <a:rPr lang="en-US" altLang="zh-CN" sz="900" dirty="0">
                <a:latin typeface="Arial" panose="020B0604020202020204" pitchFamily="34" charset="0"/>
              </a:rPr>
              <a:t>2024</a:t>
            </a:r>
            <a:endParaRPr lang="en-US" altLang="zh-CN" sz="900" dirty="0">
              <a:latin typeface="Arial" panose="020B0604020202020204" pitchFamily="34" charset="0"/>
            </a:endParaRPr>
          </a:p>
          <a:p>
            <a:r>
              <a:rPr lang="zh-CN" altLang="en-US" sz="900" b="0" i="0" dirty="0">
                <a:effectLst/>
                <a:latin typeface="Arial" panose="020B0604020202020204" pitchFamily="34" charset="0"/>
              </a:rPr>
              <a:t>超轻黏土（</a:t>
            </a:r>
            <a:r>
              <a:rPr lang="en-GB" altLang="zh-CN" sz="900" b="0" i="0" dirty="0">
                <a:effectLst/>
                <a:latin typeface="Arial" panose="020B0604020202020204" pitchFamily="34" charset="0"/>
              </a:rPr>
              <a:t>Super-Light Clay</a:t>
            </a:r>
            <a:r>
              <a:rPr lang="zh-CN" altLang="en-GB" sz="900" b="0" i="0" dirty="0">
                <a:effectLst/>
                <a:latin typeface="Arial" panose="020B0604020202020204" pitchFamily="34" charset="0"/>
              </a:rPr>
              <a:t>）</a:t>
            </a:r>
            <a:r>
              <a:rPr lang="zh-CN" altLang="en-US" sz="900" b="0" i="0" dirty="0">
                <a:effectLst/>
                <a:latin typeface="Arial" panose="020B0604020202020204" pitchFamily="34" charset="0"/>
              </a:rPr>
              <a:t>，调色刀，</a:t>
            </a:r>
            <a:r>
              <a:rPr lang="zh-CN" altLang="en-US" sz="900" dirty="0">
                <a:latin typeface="Arial" panose="020B0604020202020204" pitchFamily="34" charset="0"/>
              </a:rPr>
              <a:t>花泥砖</a:t>
            </a:r>
            <a:endParaRPr lang="en-US" altLang="zh-CN" sz="900" dirty="0">
              <a:latin typeface="Arial" panose="020B0604020202020204" pitchFamily="34" charset="0"/>
            </a:endParaRPr>
          </a:p>
          <a:p>
            <a:r>
              <a:rPr lang="en-US" altLang="zh-CN" sz="900" dirty="0">
                <a:latin typeface="Arial" panose="020B0604020202020204" pitchFamily="34" charset="0"/>
              </a:rPr>
              <a:t> Super light clay, palette knife, floral foam brick</a:t>
            </a:r>
            <a:endParaRPr lang="en-US" altLang="zh-CN" sz="900" dirty="0">
              <a:latin typeface="Arial" panose="020B0604020202020204" pitchFamily="34" charset="0"/>
            </a:endParaRPr>
          </a:p>
          <a:p>
            <a:r>
              <a:rPr lang="en-US" altLang="zh-CN" sz="900" dirty="0">
                <a:latin typeface="Arial" panose="020B0604020202020204" pitchFamily="34" charset="0"/>
              </a:rPr>
              <a:t>53</a:t>
            </a:r>
            <a:r>
              <a:rPr lang="zh-CN" altLang="en-US" sz="900" dirty="0">
                <a:latin typeface="Arial" panose="020B0604020202020204" pitchFamily="34" charset="0"/>
              </a:rPr>
              <a:t>高</a:t>
            </a:r>
            <a:r>
              <a:rPr lang="en-US" altLang="zh-CN" sz="900" dirty="0">
                <a:latin typeface="Arial" panose="020B0604020202020204" pitchFamily="34" charset="0"/>
              </a:rPr>
              <a:t>X17X10cm</a:t>
            </a:r>
            <a:endParaRPr lang="en-US" altLang="zh-CN" sz="900" dirty="0">
              <a:latin typeface="Arial" panose="020B0604020202020204" pitchFamily="34" charset="0"/>
            </a:endParaRPr>
          </a:p>
          <a:p>
            <a:endParaRPr lang="en-US" altLang="zh-CN" sz="900" dirty="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rot="5400000">
            <a:off x="-403679" y="1112158"/>
            <a:ext cx="5471888" cy="4103916"/>
          </a:xfrm>
          <a:prstGeom prst="rect">
            <a:avLst/>
          </a:prstGeom>
        </p:spPr>
      </p:pic>
      <p:pic>
        <p:nvPicPr>
          <p:cNvPr id="5" name="图片 4"/>
          <p:cNvPicPr>
            <a:picLocks noChangeAspect="1"/>
          </p:cNvPicPr>
          <p:nvPr/>
        </p:nvPicPr>
        <p:blipFill>
          <a:blip r:embed="rId2"/>
          <a:stretch>
            <a:fillRect/>
          </a:stretch>
        </p:blipFill>
        <p:spPr>
          <a:xfrm rot="5400000">
            <a:off x="4184649" y="1112157"/>
            <a:ext cx="5471886" cy="4103915"/>
          </a:xfrm>
          <a:prstGeom prst="rect">
            <a:avLst/>
          </a:prstGeom>
        </p:spPr>
      </p:pic>
      <p:sp>
        <p:nvSpPr>
          <p:cNvPr id="6" name="矩形 2"/>
          <p:cNvSpPr/>
          <p:nvPr/>
        </p:nvSpPr>
        <p:spPr>
          <a:xfrm>
            <a:off x="217714" y="5966153"/>
            <a:ext cx="1407886" cy="230832"/>
          </a:xfrm>
          <a:prstGeom prst="rect">
            <a:avLst/>
          </a:prstGeom>
          <a:noFill/>
          <a:ln w="9525">
            <a:noFill/>
          </a:ln>
        </p:spPr>
        <p:txBody>
          <a:bodyPr wrap="square" anchor="t">
            <a:spAutoFit/>
          </a:bodyPr>
          <a:lstStyle/>
          <a:p>
            <a:r>
              <a:rPr lang="zh-CN" altLang="en-US" sz="900" dirty="0">
                <a:latin typeface="Arial" panose="020B0604020202020204" pitchFamily="34" charset="0"/>
              </a:rPr>
              <a:t>正面</a:t>
            </a:r>
            <a:endParaRPr lang="en-US" altLang="zh-CN" sz="900" dirty="0">
              <a:latin typeface="Arial" panose="020B0604020202020204" pitchFamily="34" charset="0"/>
              <a:ea typeface="宋体" panose="02010600030101010101" pitchFamily="2" charset="-122"/>
            </a:endParaRPr>
          </a:p>
        </p:txBody>
      </p:sp>
      <p:sp>
        <p:nvSpPr>
          <p:cNvPr id="7" name="矩形 2"/>
          <p:cNvSpPr/>
          <p:nvPr/>
        </p:nvSpPr>
        <p:spPr>
          <a:xfrm>
            <a:off x="10406742" y="566839"/>
            <a:ext cx="1407886" cy="1061829"/>
          </a:xfrm>
          <a:prstGeom prst="rect">
            <a:avLst/>
          </a:prstGeom>
          <a:noFill/>
          <a:ln w="9525">
            <a:noFill/>
          </a:ln>
        </p:spPr>
        <p:txBody>
          <a:bodyPr wrap="square" anchor="t">
            <a:spAutoFit/>
          </a:bodyPr>
          <a:lstStyle/>
          <a:p>
            <a:pPr algn="r"/>
            <a:r>
              <a:rPr lang="zh-CN" altLang="en-US" sz="900" dirty="0">
                <a:latin typeface="Arial" panose="020B0604020202020204" pitchFamily="34" charset="0"/>
              </a:rPr>
              <a:t>肠子 之一</a:t>
            </a:r>
            <a:endParaRPr lang="en-US" altLang="zh-CN" sz="900" dirty="0">
              <a:latin typeface="Arial" panose="020B0604020202020204" pitchFamily="34" charset="0"/>
            </a:endParaRPr>
          </a:p>
          <a:p>
            <a:pPr algn="r"/>
            <a:r>
              <a:rPr lang="zh-CN" altLang="en-US" sz="900" dirty="0">
                <a:latin typeface="Arial" panose="020B0604020202020204" pitchFamily="34" charset="0"/>
              </a:rPr>
              <a:t> </a:t>
            </a:r>
            <a:r>
              <a:rPr lang="en-US" altLang="zh-CN" sz="900" dirty="0">
                <a:latin typeface="Arial" panose="020B0604020202020204" pitchFamily="34" charset="0"/>
              </a:rPr>
              <a:t>Gut</a:t>
            </a:r>
            <a:r>
              <a:rPr lang="zh-CN" altLang="en-US" sz="900" dirty="0">
                <a:latin typeface="Arial" panose="020B0604020202020204" pitchFamily="34" charset="0"/>
              </a:rPr>
              <a:t>  </a:t>
            </a:r>
            <a:r>
              <a:rPr lang="en-US" altLang="zh-CN" sz="900" dirty="0">
                <a:latin typeface="Arial" panose="020B0604020202020204" pitchFamily="34" charset="0"/>
              </a:rPr>
              <a:t>NO.02</a:t>
            </a:r>
            <a:endParaRPr lang="en-US" altLang="zh-CN" sz="900" dirty="0">
              <a:latin typeface="Arial" panose="020B0604020202020204" pitchFamily="34" charset="0"/>
            </a:endParaRPr>
          </a:p>
          <a:p>
            <a:pPr algn="r"/>
            <a:r>
              <a:rPr lang="en-US" altLang="zh-CN" sz="900" dirty="0">
                <a:latin typeface="Arial" panose="020B0604020202020204" pitchFamily="34" charset="0"/>
              </a:rPr>
              <a:t>2024</a:t>
            </a:r>
            <a:endParaRPr lang="en-US" altLang="zh-CN" sz="900" dirty="0">
              <a:latin typeface="Arial" panose="020B0604020202020204" pitchFamily="34" charset="0"/>
            </a:endParaRPr>
          </a:p>
          <a:p>
            <a:pPr algn="r"/>
            <a:r>
              <a:rPr lang="en-US" altLang="zh-CN" sz="900" dirty="0">
                <a:latin typeface="Arial" panose="020B0604020202020204" pitchFamily="34" charset="0"/>
              </a:rPr>
              <a:t>16.5</a:t>
            </a:r>
            <a:r>
              <a:rPr lang="zh-CN" altLang="en-US" sz="900" dirty="0">
                <a:latin typeface="Arial" panose="020B0604020202020204" pitchFamily="34" charset="0"/>
              </a:rPr>
              <a:t>（高）</a:t>
            </a:r>
            <a:r>
              <a:rPr lang="en-US" altLang="zh-CN" sz="900" dirty="0">
                <a:latin typeface="Arial" panose="020B0604020202020204" pitchFamily="34" charset="0"/>
              </a:rPr>
              <a:t>X12cm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油画颜料，颜料铝管皮   </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
        <p:nvSpPr>
          <p:cNvPr id="8" name="矩形 2"/>
          <p:cNvSpPr/>
          <p:nvPr/>
        </p:nvSpPr>
        <p:spPr>
          <a:xfrm>
            <a:off x="4760686" y="5966153"/>
            <a:ext cx="1407886" cy="230832"/>
          </a:xfrm>
          <a:prstGeom prst="rect">
            <a:avLst/>
          </a:prstGeom>
          <a:noFill/>
          <a:ln w="9525">
            <a:noFill/>
          </a:ln>
        </p:spPr>
        <p:txBody>
          <a:bodyPr wrap="square" anchor="t">
            <a:spAutoFit/>
          </a:bodyPr>
          <a:lstStyle/>
          <a:p>
            <a:r>
              <a:rPr lang="zh-CN" altLang="en-US" sz="900" dirty="0">
                <a:latin typeface="Arial" panose="020B0604020202020204" pitchFamily="34" charset="0"/>
              </a:rPr>
              <a:t>背面</a:t>
            </a: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4096" y="4672786"/>
            <a:ext cx="7115647" cy="2539157"/>
          </a:xfrm>
          <a:prstGeom prst="rect">
            <a:avLst/>
          </a:prstGeom>
          <a:noFill/>
          <a:ln w="9525">
            <a:noFill/>
          </a:ln>
        </p:spPr>
        <p:txBody>
          <a:bodyPr wrap="square">
            <a:spAutoFit/>
          </a:bodyPr>
          <a:lstStyle/>
          <a:p>
            <a:r>
              <a:rPr lang="zh-CN" altLang="en-US" sz="1100" dirty="0">
                <a:latin typeface="微软雅黑" panose="020B0503020204020204" pitchFamily="34" charset="-122"/>
                <a:ea typeface="微软雅黑" panose="020B0503020204020204" pitchFamily="34" charset="-122"/>
                <a:sym typeface="+mn-ea"/>
              </a:rPr>
              <a:t>简述（非正式）</a:t>
            </a:r>
            <a:endParaRPr lang="en-US" altLang="zh-CN" sz="1100" dirty="0">
              <a:latin typeface="微软雅黑" panose="020B0503020204020204" pitchFamily="34" charset="-122"/>
              <a:ea typeface="微软雅黑" panose="020B0503020204020204" pitchFamily="34" charset="-122"/>
              <a:sym typeface="+mn-ea"/>
            </a:endParaRPr>
          </a:p>
          <a:p>
            <a:pPr lvl="0" eaLnBrk="1" hangingPunct="1"/>
            <a:endParaRPr lang="en-US" altLang="zh-CN" sz="1100" dirty="0">
              <a:latin typeface="微软雅黑" panose="020B0503020204020204" pitchFamily="34" charset="-122"/>
              <a:ea typeface="微软雅黑" panose="020B0503020204020204" pitchFamily="34" charset="-122"/>
              <a:sym typeface="+mn-ea"/>
            </a:endParaRPr>
          </a:p>
          <a:p>
            <a:pPr lvl="0" eaLnBrk="1" hangingPunct="1"/>
            <a:endParaRPr lang="en-US" altLang="zh-CN" sz="1100" dirty="0">
              <a:latin typeface="微软雅黑" panose="020B0503020204020204" pitchFamily="34" charset="-122"/>
              <a:ea typeface="微软雅黑" panose="020B0503020204020204" pitchFamily="34" charset="-122"/>
              <a:sym typeface="+mn-ea"/>
            </a:endParaRPr>
          </a:p>
          <a:p>
            <a:pPr lvl="0" eaLnBrk="1" hangingPunct="1"/>
            <a:r>
              <a:rPr lang="zh-CN" altLang="en-US" sz="1100" dirty="0">
                <a:latin typeface="微软雅黑" panose="020B0503020204020204" pitchFamily="34" charset="-122"/>
                <a:ea typeface="微软雅黑" panose="020B0503020204020204" pitchFamily="34" charset="-122"/>
                <a:sym typeface="+mn-ea"/>
              </a:rPr>
              <a:t>化身  之</a:t>
            </a:r>
            <a:r>
              <a:rPr lang="en-US" altLang="zh-CN" sz="1100" dirty="0">
                <a:latin typeface="微软雅黑" panose="020B0503020204020204" pitchFamily="34" charset="-122"/>
                <a:ea typeface="微软雅黑" panose="020B0503020204020204" pitchFamily="34" charset="-122"/>
                <a:sym typeface="+mn-ea"/>
              </a:rPr>
              <a:t>01--03</a:t>
            </a:r>
            <a:endParaRPr lang="en-US" altLang="zh-CN" sz="1100" dirty="0">
              <a:latin typeface="微软雅黑" panose="020B0503020204020204" pitchFamily="34" charset="-122"/>
              <a:ea typeface="微软雅黑" panose="020B0503020204020204" pitchFamily="34" charset="-122"/>
              <a:sym typeface="+mn-ea"/>
            </a:endParaRPr>
          </a:p>
          <a:p>
            <a:r>
              <a:rPr lang="en-US" altLang="zh-CN" sz="1100" dirty="0">
                <a:solidFill>
                  <a:srgbClr val="000000"/>
                </a:solidFill>
                <a:latin typeface="PingFang SC" panose="020B0400000000000000" pitchFamily="34" charset="-122"/>
                <a:ea typeface="PingFang SC" panose="020B0400000000000000" pitchFamily="34" charset="-122"/>
              </a:rPr>
              <a:t>The</a:t>
            </a:r>
            <a:r>
              <a:rPr lang="zh-CN" altLang="en-US" sz="1100" dirty="0">
                <a:solidFill>
                  <a:srgbClr val="000000"/>
                </a:solidFill>
                <a:latin typeface="PingFang SC" panose="020B0400000000000000" pitchFamily="34" charset="-122"/>
                <a:ea typeface="PingFang SC" panose="020B0400000000000000" pitchFamily="34" charset="-122"/>
              </a:rPr>
              <a:t> </a:t>
            </a:r>
            <a:r>
              <a:rPr lang="en-GB" altLang="zh-CN" sz="1100" dirty="0">
                <a:solidFill>
                  <a:srgbClr val="000000"/>
                </a:solidFill>
                <a:latin typeface="PingFang SC" panose="020B0400000000000000" pitchFamily="34" charset="-122"/>
                <a:ea typeface="PingFang SC" panose="020B0400000000000000" pitchFamily="34" charset="-122"/>
              </a:rPr>
              <a:t>Avatar</a:t>
            </a:r>
            <a:r>
              <a:rPr lang="zh-CN" altLang="en-US" sz="1100" dirty="0">
                <a:solidFill>
                  <a:srgbClr val="000000"/>
                </a:solidFill>
                <a:latin typeface="Calibri" panose="020F0502020204030204" pitchFamily="34" charset="0"/>
                <a:sym typeface="宋体" panose="02010600030101010101" pitchFamily="2" charset="-122"/>
              </a:rPr>
              <a:t>   </a:t>
            </a:r>
            <a:r>
              <a:rPr lang="en-US" altLang="zh-CN" sz="1100" dirty="0">
                <a:solidFill>
                  <a:srgbClr val="000000"/>
                </a:solidFill>
                <a:latin typeface="Calibri" panose="020F0502020204030204" pitchFamily="34" charset="0"/>
                <a:sym typeface="宋体" panose="02010600030101010101" pitchFamily="2" charset="-122"/>
              </a:rPr>
              <a:t>NO-01-03</a:t>
            </a:r>
            <a:endParaRPr lang="en-US" altLang="zh-CN" sz="1100" dirty="0">
              <a:solidFill>
                <a:srgbClr val="000000"/>
              </a:solidFill>
              <a:latin typeface="Calibri" panose="020F0502020204030204" pitchFamily="34" charset="0"/>
              <a:sym typeface="宋体" panose="02010600030101010101" pitchFamily="2" charset="-122"/>
            </a:endParaRPr>
          </a:p>
          <a:p>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色彩在不同语境里的意义如同它本身一样变化多端，它被赋予神圣性和象征性（色彩也被“肉身化”</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具有化身和分身），正因为如此，色彩的禁忌也如影相随在人类的文化风俗的历史中，我们往往既在挑战也在高估自己使用色彩的自由边界和能力。</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en-US" altLang="zh-CN"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rot="5400000">
            <a:off x="-249618" y="1003147"/>
            <a:ext cx="5770639" cy="4327979"/>
          </a:xfrm>
          <a:prstGeom prst="rect">
            <a:avLst/>
          </a:prstGeom>
        </p:spPr>
      </p:pic>
      <p:pic>
        <p:nvPicPr>
          <p:cNvPr id="5" name="图片 4"/>
          <p:cNvPicPr>
            <a:picLocks noChangeAspect="1"/>
          </p:cNvPicPr>
          <p:nvPr/>
        </p:nvPicPr>
        <p:blipFill>
          <a:blip r:embed="rId2"/>
          <a:stretch>
            <a:fillRect/>
          </a:stretch>
        </p:blipFill>
        <p:spPr>
          <a:xfrm rot="5400000">
            <a:off x="4221692" y="1003148"/>
            <a:ext cx="5770640" cy="4327980"/>
          </a:xfrm>
          <a:prstGeom prst="rect">
            <a:avLst/>
          </a:prstGeom>
        </p:spPr>
      </p:pic>
      <p:sp>
        <p:nvSpPr>
          <p:cNvPr id="6" name="矩形 2"/>
          <p:cNvSpPr/>
          <p:nvPr/>
        </p:nvSpPr>
        <p:spPr>
          <a:xfrm>
            <a:off x="9711813" y="559582"/>
            <a:ext cx="2037501" cy="1200329"/>
          </a:xfrm>
          <a:prstGeom prst="rect">
            <a:avLst/>
          </a:prstGeom>
          <a:noFill/>
          <a:ln w="9525">
            <a:noFill/>
          </a:ln>
        </p:spPr>
        <p:txBody>
          <a:bodyPr wrap="square" anchor="t">
            <a:spAutoFit/>
          </a:bodyPr>
          <a:lstStyle/>
          <a:p>
            <a:pPr algn="r"/>
            <a:r>
              <a:rPr lang="zh-CN" altLang="en-US" sz="900" dirty="0">
                <a:latin typeface="Arial" panose="020B0604020202020204" pitchFamily="34" charset="0"/>
              </a:rPr>
              <a:t>肠子 之二</a:t>
            </a:r>
            <a:endParaRPr lang="en-US" altLang="zh-CN" sz="900" dirty="0">
              <a:latin typeface="Arial" panose="020B0604020202020204" pitchFamily="34" charset="0"/>
            </a:endParaRPr>
          </a:p>
          <a:p>
            <a:pPr algn="r"/>
            <a:r>
              <a:rPr lang="zh-CN" altLang="en-US" sz="900" dirty="0">
                <a:latin typeface="Arial" panose="020B0604020202020204" pitchFamily="34" charset="0"/>
              </a:rPr>
              <a:t> </a:t>
            </a:r>
            <a:r>
              <a:rPr lang="en-US" altLang="zh-CN" sz="900" dirty="0">
                <a:latin typeface="Arial" panose="020B0604020202020204" pitchFamily="34" charset="0"/>
              </a:rPr>
              <a:t>Gut</a:t>
            </a:r>
            <a:r>
              <a:rPr lang="zh-CN" altLang="en-US" sz="900" dirty="0">
                <a:latin typeface="Arial" panose="020B0604020202020204" pitchFamily="34" charset="0"/>
              </a:rPr>
              <a:t>  </a:t>
            </a:r>
            <a:r>
              <a:rPr lang="en-US" altLang="zh-CN" sz="900" dirty="0">
                <a:latin typeface="Arial" panose="020B0604020202020204" pitchFamily="34" charset="0"/>
              </a:rPr>
              <a:t>NO.2</a:t>
            </a:r>
            <a:endParaRPr lang="en-US" altLang="zh-CN" sz="900" dirty="0">
              <a:latin typeface="Arial" panose="020B0604020202020204" pitchFamily="34" charset="0"/>
            </a:endParaRPr>
          </a:p>
          <a:p>
            <a:pPr algn="r"/>
            <a:r>
              <a:rPr lang="en-US" altLang="zh-CN" sz="900" dirty="0">
                <a:latin typeface="Arial" panose="020B0604020202020204" pitchFamily="34" charset="0"/>
              </a:rPr>
              <a:t>2024</a:t>
            </a:r>
            <a:endParaRPr lang="en-US" altLang="zh-CN" sz="900" dirty="0">
              <a:latin typeface="Arial" panose="020B0604020202020204" pitchFamily="34" charset="0"/>
            </a:endParaRPr>
          </a:p>
          <a:p>
            <a:pPr algn="r"/>
            <a:r>
              <a:rPr lang="en-US" altLang="zh-CN" sz="900" dirty="0">
                <a:latin typeface="Arial" panose="020B0604020202020204" pitchFamily="34" charset="0"/>
              </a:rPr>
              <a:t>16.5</a:t>
            </a:r>
            <a:r>
              <a:rPr lang="zh-CN" altLang="en-US" sz="900" dirty="0">
                <a:latin typeface="Arial" panose="020B0604020202020204" pitchFamily="34" charset="0"/>
              </a:rPr>
              <a:t>（高）</a:t>
            </a:r>
            <a:r>
              <a:rPr lang="en-US" altLang="zh-CN" sz="900" dirty="0">
                <a:latin typeface="Arial" panose="020B0604020202020204" pitchFamily="34" charset="0"/>
              </a:rPr>
              <a:t>X12cm</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油画颜料，颜料铝管皮</a:t>
            </a:r>
            <a:endParaRPr lang="en-US" altLang="zh-CN" sz="900" dirty="0">
              <a:latin typeface="Arial" panose="020B0604020202020204" pitchFamily="34" charset="0"/>
            </a:endParaRPr>
          </a:p>
          <a:p>
            <a:pPr algn="r"/>
            <a:r>
              <a:rPr lang="en-GB" altLang="zh-CN" sz="900" dirty="0">
                <a:latin typeface="Arial" panose="020B0604020202020204" pitchFamily="34" charset="0"/>
              </a:rPr>
              <a:t>Oil paint, used aluminum paint tube</a:t>
            </a:r>
            <a:r>
              <a:rPr lang="zh-CN" altLang="en-US" sz="900" dirty="0">
                <a:latin typeface="Arial" panose="020B0604020202020204" pitchFamily="34" charset="0"/>
              </a:rPr>
              <a:t>   </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p:nvPr/>
        </p:nvSpPr>
        <p:spPr>
          <a:xfrm>
            <a:off x="7148286" y="559582"/>
            <a:ext cx="4601028" cy="1338828"/>
          </a:xfrm>
          <a:prstGeom prst="rect">
            <a:avLst/>
          </a:prstGeom>
          <a:noFill/>
          <a:ln w="9525">
            <a:noFill/>
          </a:ln>
        </p:spPr>
        <p:txBody>
          <a:bodyPr wrap="square" anchor="t">
            <a:spAutoFit/>
          </a:bodyPr>
          <a:lstStyle/>
          <a:p>
            <a:pPr algn="r"/>
            <a:r>
              <a:rPr lang="zh-CN" altLang="en-US" sz="900" dirty="0">
                <a:latin typeface="Arial" panose="020B0604020202020204" pitchFamily="34" charset="0"/>
              </a:rPr>
              <a:t>展示方式</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en-US" altLang="zh-CN" sz="900" dirty="0">
                <a:latin typeface="Arial" panose="020B0604020202020204" pitchFamily="34" charset="0"/>
              </a:rPr>
              <a:t>2</a:t>
            </a:r>
            <a:r>
              <a:rPr lang="zh-CN" altLang="en-US" sz="900" dirty="0">
                <a:latin typeface="Arial" panose="020B0604020202020204" pitchFamily="34" charset="0"/>
              </a:rPr>
              <a:t>条铝方管制作</a:t>
            </a:r>
            <a:r>
              <a:rPr lang="en-US" altLang="zh-CN" sz="900" dirty="0">
                <a:latin typeface="Arial" panose="020B0604020202020204" pitchFamily="34" charset="0"/>
              </a:rPr>
              <a:t>2</a:t>
            </a:r>
            <a:r>
              <a:rPr lang="zh-CN" altLang="en-US" sz="900" dirty="0">
                <a:latin typeface="Arial" panose="020B0604020202020204" pitchFamily="34" charset="0"/>
              </a:rPr>
              <a:t>个台子</a:t>
            </a:r>
            <a:endParaRPr lang="en-US" altLang="zh-CN" sz="900" dirty="0">
              <a:latin typeface="Arial" panose="020B0604020202020204" pitchFamily="34" charset="0"/>
            </a:endParaRPr>
          </a:p>
          <a:p>
            <a:pPr algn="r"/>
            <a:r>
              <a:rPr lang="zh-CN" altLang="en-US" sz="900" dirty="0">
                <a:latin typeface="Arial" panose="020B0604020202020204" pitchFamily="34" charset="0"/>
              </a:rPr>
              <a:t>尺寸为</a:t>
            </a:r>
            <a:r>
              <a:rPr lang="en-US" altLang="zh-CN" sz="900" dirty="0">
                <a:latin typeface="Arial" panose="020B0604020202020204" pitchFamily="34" charset="0"/>
              </a:rPr>
              <a:t>30X30X130CM</a:t>
            </a:r>
            <a:endParaRPr lang="en-US" altLang="zh-CN" sz="900" dirty="0">
              <a:latin typeface="Arial" panose="020B0604020202020204" pitchFamily="34" charset="0"/>
            </a:endParaRPr>
          </a:p>
          <a:p>
            <a:pPr algn="r"/>
            <a:r>
              <a:rPr lang="zh-CN" altLang="en-US" sz="900" dirty="0">
                <a:latin typeface="Arial" panose="020B0604020202020204" pitchFamily="34" charset="0"/>
              </a:rPr>
              <a:t>台面为</a:t>
            </a:r>
            <a:r>
              <a:rPr lang="en-US" altLang="zh-CN" sz="900" dirty="0">
                <a:latin typeface="Arial" panose="020B0604020202020204" pitchFamily="34" charset="0"/>
              </a:rPr>
              <a:t>30X30X2CM</a:t>
            </a:r>
            <a:r>
              <a:rPr lang="zh-CN" altLang="en-US" sz="900" dirty="0">
                <a:latin typeface="Arial" panose="020B0604020202020204" pitchFamily="34" charset="0"/>
              </a:rPr>
              <a:t>铝板</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r>
              <a:rPr lang="zh-CN" altLang="en-US" sz="900" dirty="0">
                <a:latin typeface="Arial" panose="020B0604020202020204" pitchFamily="34" charset="0"/>
              </a:rPr>
              <a:t>底部板要大些，维持稳定</a:t>
            </a:r>
            <a:endParaRPr lang="en-US" altLang="zh-CN" sz="900" dirty="0">
              <a:latin typeface="Arial" panose="020B0604020202020204" pitchFamily="34" charset="0"/>
            </a:endParaRPr>
          </a:p>
          <a:p>
            <a:pPr algn="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
          <a:stretch>
            <a:fillRect/>
          </a:stretch>
        </p:blipFill>
        <p:spPr>
          <a:xfrm>
            <a:off x="2165262" y="0"/>
            <a:ext cx="2360561" cy="6858000"/>
          </a:xfrm>
          <a:prstGeom prst="rect">
            <a:avLst/>
          </a:prstGeom>
        </p:spPr>
      </p:pic>
      <p:pic>
        <p:nvPicPr>
          <p:cNvPr id="8" name="图片 7"/>
          <p:cNvPicPr>
            <a:picLocks noChangeAspect="1"/>
          </p:cNvPicPr>
          <p:nvPr/>
        </p:nvPicPr>
        <p:blipFill>
          <a:blip r:embed="rId2"/>
          <a:stretch>
            <a:fillRect/>
          </a:stretch>
        </p:blipFill>
        <p:spPr>
          <a:xfrm rot="5400000">
            <a:off x="9044900" y="3543205"/>
            <a:ext cx="3090758" cy="231806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1799640" y="330708"/>
            <a:ext cx="4906090" cy="6036926"/>
          </a:xfrm>
          <a:prstGeom prst="rect">
            <a:avLst/>
          </a:prstGeom>
        </p:spPr>
      </p:pic>
      <p:sp>
        <p:nvSpPr>
          <p:cNvPr id="4" name="矩形 3"/>
          <p:cNvSpPr/>
          <p:nvPr/>
        </p:nvSpPr>
        <p:spPr>
          <a:xfrm>
            <a:off x="526729" y="5143241"/>
            <a:ext cx="1867535" cy="1077218"/>
          </a:xfrm>
          <a:prstGeom prst="rect">
            <a:avLst/>
          </a:prstGeom>
          <a:noFill/>
          <a:ln w="9525">
            <a:noFill/>
          </a:ln>
        </p:spPr>
        <p:txBody>
          <a:bodyPr wrap="square">
            <a:spAutoFit/>
          </a:bodyPr>
          <a:lstStyle/>
          <a:p>
            <a:pPr lvl="0"/>
            <a:r>
              <a:rPr lang="zh-CN" altLang="en-US" sz="800" dirty="0">
                <a:latin typeface="微软雅黑" panose="020B0503020204020204" pitchFamily="34" charset="-122"/>
                <a:ea typeface="微软雅黑" panose="020B0503020204020204" pitchFamily="34" charset="-122"/>
                <a:sym typeface="+mn-ea"/>
              </a:rPr>
              <a:t>皮袋骨 之</a:t>
            </a:r>
            <a:r>
              <a:rPr lang="en-US" altLang="zh-CN" sz="800" dirty="0">
                <a:latin typeface="微软雅黑" panose="020B0503020204020204" pitchFamily="34" charset="-122"/>
                <a:ea typeface="微软雅黑" panose="020B0503020204020204" pitchFamily="34" charset="-122"/>
                <a:sym typeface="+mn-ea"/>
              </a:rPr>
              <a:t>9   </a:t>
            </a:r>
            <a:endParaRPr lang="en-US" altLang="zh-CN" sz="800" dirty="0">
              <a:latin typeface="微软雅黑" panose="020B0503020204020204" pitchFamily="34" charset="-122"/>
              <a:ea typeface="微软雅黑" panose="020B0503020204020204" pitchFamily="34" charset="-122"/>
              <a:sym typeface="+mn-ea"/>
            </a:endParaRPr>
          </a:p>
          <a:p>
            <a:pPr lvl="0"/>
            <a:r>
              <a:rPr lang="en-US" altLang="zh-CN" sz="800" dirty="0">
                <a:solidFill>
                  <a:srgbClr val="000000"/>
                </a:solidFill>
                <a:latin typeface="Calibri" panose="020F0502020204030204" pitchFamily="34" charset="0"/>
                <a:ea typeface="Calibri" panose="020F0502020204030204" pitchFamily="34" charset="0"/>
                <a:sym typeface="Calibri" panose="020F0502020204030204" pitchFamily="34" charset="0"/>
              </a:rPr>
              <a:t>Skin Bag  No.09</a:t>
            </a:r>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96X78.5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2017-2021</a:t>
            </a:r>
            <a:endParaRPr lang="en-US" sz="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7485154" y="411272"/>
            <a:ext cx="4124589" cy="2746491"/>
          </a:xfrm>
          <a:prstGeom prst="rect">
            <a:avLst/>
          </a:prstGeom>
        </p:spPr>
      </p:pic>
      <p:sp>
        <p:nvSpPr>
          <p:cNvPr id="6" name="矩形 5"/>
          <p:cNvSpPr/>
          <p:nvPr/>
        </p:nvSpPr>
        <p:spPr>
          <a:xfrm>
            <a:off x="7485154" y="3157763"/>
            <a:ext cx="2486160" cy="338554"/>
          </a:xfrm>
          <a:prstGeom prst="rect">
            <a:avLst/>
          </a:prstGeom>
          <a:noFill/>
          <a:ln w="9525">
            <a:noFill/>
          </a:ln>
        </p:spPr>
        <p:txBody>
          <a:bodyPr wrap="square">
            <a:spAutoFit/>
          </a:bodyPr>
          <a:lstStyle/>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画上有鲨鱼牙齿，运输和安装时请注意</a:t>
            </a:r>
            <a:endParaRPr lang="en-US" altLang="zh-CN"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97250" y="323851"/>
            <a:ext cx="5147022" cy="5922103"/>
          </a:xfrm>
          <a:prstGeom prst="rect">
            <a:avLst/>
          </a:prstGeom>
        </p:spPr>
      </p:pic>
      <p:sp>
        <p:nvSpPr>
          <p:cNvPr id="5" name="矩形 4"/>
          <p:cNvSpPr/>
          <p:nvPr/>
        </p:nvSpPr>
        <p:spPr>
          <a:xfrm>
            <a:off x="3387994" y="6280235"/>
            <a:ext cx="5147022" cy="507831"/>
          </a:xfrm>
          <a:prstGeom prst="rect">
            <a:avLst/>
          </a:prstGeom>
          <a:noFill/>
          <a:ln w="9525">
            <a:noFill/>
          </a:ln>
        </p:spPr>
        <p:txBody>
          <a:bodyPr wrap="square">
            <a:spAutoFit/>
          </a:bodyPr>
          <a:lstStyle/>
          <a:p>
            <a:pPr lvl="0"/>
            <a:r>
              <a:rPr lang="zh-CN" altLang="en-US" sz="900" dirty="0">
                <a:latin typeface="微软雅黑" panose="020B0503020204020204" pitchFamily="34" charset="-122"/>
                <a:ea typeface="微软雅黑" panose="020B0503020204020204" pitchFamily="34" charset="-122"/>
                <a:sym typeface="+mn-ea"/>
              </a:rPr>
              <a:t>皮袋骨 之</a:t>
            </a:r>
            <a:r>
              <a:rPr lang="en-US" altLang="zh-CN" sz="900" dirty="0">
                <a:latin typeface="微软雅黑" panose="020B0503020204020204" pitchFamily="34" charset="-122"/>
                <a:ea typeface="微软雅黑" panose="020B0503020204020204" pitchFamily="34" charset="-122"/>
                <a:sym typeface="+mn-ea"/>
              </a:rPr>
              <a:t>8   </a:t>
            </a:r>
            <a:r>
              <a:rPr lang="en-US" altLang="zh-CN" sz="900" dirty="0">
                <a:solidFill>
                  <a:srgbClr val="000000"/>
                </a:solidFill>
                <a:latin typeface="Calibri" panose="020F0502020204030204" pitchFamily="34" charset="0"/>
                <a:ea typeface="Calibri" panose="020F0502020204030204" pitchFamily="34" charset="0"/>
                <a:sym typeface="Calibri" panose="020F0502020204030204" pitchFamily="34" charset="0"/>
              </a:rPr>
              <a:t>Skin Bag  No.08</a:t>
            </a:r>
            <a:endParaRPr lang="zh-CN" altLang="en-US" sz="900" dirty="0">
              <a:latin typeface="微软雅黑" panose="020B0503020204020204" pitchFamily="34" charset="-122"/>
              <a:ea typeface="微软雅黑" panose="020B0503020204020204" pitchFamily="34" charset="-122"/>
              <a:sym typeface="+mn-ea"/>
            </a:endParaRPr>
          </a:p>
          <a:p>
            <a:pPr lvl="0" eaLnBrk="1" hangingPunct="1"/>
            <a:r>
              <a:rPr lang="zh-CN" altLang="en-US" sz="900" dirty="0">
                <a:latin typeface="微软雅黑" panose="020B0503020204020204" pitchFamily="34" charset="-122"/>
                <a:ea typeface="微软雅黑" panose="020B0503020204020204" pitchFamily="34" charset="-122"/>
              </a:rPr>
              <a:t>油画于聚酯纤维布  </a:t>
            </a:r>
            <a:r>
              <a:rPr lang="en-US" altLang="zh-CN" sz="900" dirty="0">
                <a:latin typeface="微软雅黑" panose="020B0503020204020204" pitchFamily="34" charset="-122"/>
                <a:ea typeface="微软雅黑" panose="020B0503020204020204" pitchFamily="34" charset="-122"/>
              </a:rPr>
              <a:t>Oil on Polyester</a:t>
            </a:r>
            <a:endParaRPr lang="en-US" altLang="zh-CN" sz="900" dirty="0">
              <a:latin typeface="微软雅黑" panose="020B0503020204020204" pitchFamily="34" charset="-122"/>
              <a:ea typeface="微软雅黑" panose="020B0503020204020204" pitchFamily="34" charset="-122"/>
            </a:endParaRPr>
          </a:p>
          <a:p>
            <a:pPr lvl="0"/>
            <a:r>
              <a:rPr lang="en-US" altLang="zh-CN" sz="900" dirty="0">
                <a:latin typeface="微软雅黑" panose="020B0503020204020204" pitchFamily="34" charset="-122"/>
                <a:ea typeface="微软雅黑" panose="020B0503020204020204" pitchFamily="34" charset="-122"/>
              </a:rPr>
              <a:t>98.5X87 cm  </a:t>
            </a:r>
            <a:r>
              <a:rPr lang="zh-CN" altLang="en-US" sz="900" dirty="0">
                <a:latin typeface="微软雅黑" panose="020B0503020204020204" pitchFamily="34" charset="-122"/>
                <a:ea typeface="微软雅黑" panose="020B0503020204020204" pitchFamily="34" charset="-122"/>
              </a:rPr>
              <a:t>        </a:t>
            </a:r>
            <a:r>
              <a:rPr lang="en-US" altLang="zh-CN" sz="900" dirty="0">
                <a:latin typeface="微软雅黑" panose="020B0503020204020204" pitchFamily="34" charset="-122"/>
                <a:ea typeface="微软雅黑" panose="020B0503020204020204" pitchFamily="34" charset="-122"/>
              </a:rPr>
              <a:t>2021</a:t>
            </a:r>
            <a:endParaRPr lang="en-US" sz="9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oveletters-2014- (20).gif"/>
          <p:cNvPicPr>
            <a:picLocks noChangeAspect="1"/>
          </p:cNvPicPr>
          <p:nvPr/>
        </p:nvPicPr>
        <p:blipFill>
          <a:blip r:embed="rId1" cstate="screen"/>
          <a:stretch>
            <a:fillRect/>
          </a:stretch>
        </p:blipFill>
        <p:spPr>
          <a:xfrm>
            <a:off x="2162110" y="332656"/>
            <a:ext cx="4653970" cy="6192688"/>
          </a:xfrm>
          <a:prstGeom prst="rect">
            <a:avLst/>
          </a:prstGeom>
        </p:spPr>
      </p:pic>
      <p:sp>
        <p:nvSpPr>
          <p:cNvPr id="3" name="矩形 2"/>
          <p:cNvSpPr/>
          <p:nvPr/>
        </p:nvSpPr>
        <p:spPr>
          <a:xfrm>
            <a:off x="8040216" y="5229201"/>
            <a:ext cx="2304256" cy="1061829"/>
          </a:xfrm>
          <a:prstGeom prst="rect">
            <a:avLst/>
          </a:prstGeom>
        </p:spPr>
        <p:txBody>
          <a:bodyPr wrap="square">
            <a:spAutoFit/>
          </a:bodyPr>
          <a:lstStyle/>
          <a:p>
            <a:pPr algn="r"/>
            <a:r>
              <a:rPr lang="zh-CN" altLang="en-US" sz="1050" dirty="0"/>
              <a:t>情书   之</a:t>
            </a:r>
            <a:r>
              <a:rPr lang="en-US" altLang="zh-CN" sz="1050" dirty="0"/>
              <a:t>27</a:t>
            </a:r>
            <a:endParaRPr lang="zh-CN" altLang="en-US" sz="1050" dirty="0"/>
          </a:p>
          <a:p>
            <a:pPr algn="r"/>
            <a:r>
              <a:rPr lang="en-US" altLang="zh-CN" sz="1050" dirty="0"/>
              <a:t>love letters    NO.27</a:t>
            </a:r>
            <a:endParaRPr lang="en-US" altLang="zh-CN" sz="1050" dirty="0"/>
          </a:p>
          <a:p>
            <a:pPr algn="r"/>
            <a:r>
              <a:rPr lang="en-US" altLang="zh-CN" sz="1050" dirty="0"/>
              <a:t>2014</a:t>
            </a:r>
            <a:endParaRPr lang="en-US" altLang="zh-CN" sz="1050" dirty="0"/>
          </a:p>
          <a:p>
            <a:pPr algn="r"/>
            <a:r>
              <a:rPr lang="en-US" altLang="zh-CN" sz="1050" dirty="0"/>
              <a:t>180X135cm</a:t>
            </a:r>
            <a:endParaRPr lang="en-US" altLang="zh-CN" sz="1050" dirty="0"/>
          </a:p>
          <a:p>
            <a:pPr algn="r"/>
            <a:r>
              <a:rPr lang="zh-CN" altLang="en-US" sz="1050" dirty="0"/>
              <a:t>艺术微喷</a:t>
            </a:r>
            <a:endParaRPr lang="zh-CN" altLang="en-US" sz="1050" dirty="0"/>
          </a:p>
          <a:p>
            <a:pPr algn="r"/>
            <a:r>
              <a:rPr lang="en-US" altLang="zh-CN" sz="1050" dirty="0"/>
              <a:t>Archival Inkjet Print</a:t>
            </a:r>
            <a:endParaRPr lang="en-US" altLang="zh-CN" sz="10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575720" y="254602"/>
            <a:ext cx="5219030" cy="6348796"/>
          </a:xfrm>
          <a:prstGeom prst="rect">
            <a:avLst/>
          </a:prstGeom>
        </p:spPr>
      </p:pic>
      <p:sp>
        <p:nvSpPr>
          <p:cNvPr id="4" name="矩形 3"/>
          <p:cNvSpPr/>
          <p:nvPr/>
        </p:nvSpPr>
        <p:spPr>
          <a:xfrm>
            <a:off x="8815363" y="5445224"/>
            <a:ext cx="1867535" cy="1569660"/>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去来  之</a:t>
            </a:r>
            <a:r>
              <a:rPr lang="en-US" altLang="zh-CN" sz="800" dirty="0">
                <a:latin typeface="微软雅黑" panose="020B0503020204020204" pitchFamily="34" charset="-122"/>
                <a:ea typeface="微软雅黑" panose="020B0503020204020204" pitchFamily="34" charset="-122"/>
                <a:sym typeface="+mn-ea"/>
              </a:rPr>
              <a:t>2022-08</a:t>
            </a:r>
            <a:endParaRPr lang="en-US" altLang="zh-CN" sz="800" dirty="0">
              <a:latin typeface="微软雅黑" panose="020B0503020204020204" pitchFamily="34" charset="-122"/>
              <a:ea typeface="微软雅黑" panose="020B0503020204020204" pitchFamily="34" charset="-122"/>
              <a:sym typeface="+mn-ea"/>
            </a:endParaRPr>
          </a:p>
          <a:p>
            <a:pPr lvl="0" eaLnBrk="1" hangingPunct="1"/>
            <a:r>
              <a:rPr lang="en-US" altLang="zh-CN" sz="800" dirty="0">
                <a:solidFill>
                  <a:srgbClr val="000000"/>
                </a:solidFill>
                <a:latin typeface="Calibri" panose="020F0502020204030204" pitchFamily="34" charset="0"/>
                <a:sym typeface="宋体" panose="02010600030101010101" pitchFamily="2" charset="-122"/>
              </a:rPr>
              <a:t>Going-and-coming  2022-08</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118X97cm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altLang="zh-CN" sz="800" dirty="0">
              <a:latin typeface="微软雅黑" panose="020B0503020204020204" pitchFamily="34" charset="-122"/>
              <a:ea typeface="微软雅黑" panose="020B0503020204020204" pitchFamily="34" charset="-122"/>
            </a:endParaRPr>
          </a:p>
          <a:p>
            <a:pPr lvl="0" eaLnBrk="1" hangingPunct="1"/>
            <a:endParaRPr lang="en-US" altLang="zh-CN" sz="800" dirty="0">
              <a:latin typeface="微软雅黑" panose="020B0503020204020204" pitchFamily="34" charset="-122"/>
              <a:ea typeface="微软雅黑" panose="020B0503020204020204" pitchFamily="34" charset="-122"/>
            </a:endParaRPr>
          </a:p>
          <a:p>
            <a:pPr lvl="0" eaLnBrk="1" hangingPunct="1"/>
            <a:endParaRPr lang="en-US" altLang="zh-CN" sz="800" dirty="0">
              <a:latin typeface="微软雅黑" panose="020B0503020204020204" pitchFamily="34" charset="-122"/>
              <a:ea typeface="微软雅黑" panose="020B0503020204020204" pitchFamily="34" charset="-122"/>
            </a:endParaRPr>
          </a:p>
          <a:p>
            <a:pPr lvl="0" eaLnBrk="1" hangingPunct="1"/>
            <a:endParaRPr lang="en-US" sz="800" dirty="0">
              <a:latin typeface="微软雅黑" panose="020B0503020204020204" pitchFamily="34" charset="-122"/>
              <a:ea typeface="微软雅黑" panose="020B0503020204020204" pitchFamily="34" charset="-122"/>
            </a:endParaRPr>
          </a:p>
          <a:p>
            <a:pPr lvl="0" eaLnBrk="1" hangingPunct="1"/>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47728" y="6165305"/>
            <a:ext cx="6192688" cy="507831"/>
          </a:xfrm>
          <a:prstGeom prst="rect">
            <a:avLst/>
          </a:prstGeom>
          <a:noFill/>
          <a:ln w="9525">
            <a:noFill/>
          </a:ln>
        </p:spPr>
        <p:txBody>
          <a:bodyPr wrap="square">
            <a:spAutoFit/>
          </a:bodyPr>
          <a:lstStyle/>
          <a:p>
            <a:pPr lvl="0"/>
            <a:r>
              <a:rPr lang="zh-CN" altLang="en-US" sz="900" dirty="0">
                <a:latin typeface="微软雅黑" panose="020B0503020204020204" pitchFamily="34" charset="-122"/>
                <a:ea typeface="微软雅黑" panose="020B0503020204020204" pitchFamily="34" charset="-122"/>
                <a:sym typeface="+mn-ea"/>
              </a:rPr>
              <a:t>皮袋骨 之</a:t>
            </a:r>
            <a:r>
              <a:rPr lang="en-US" altLang="zh-CN" sz="900" dirty="0">
                <a:latin typeface="微软雅黑" panose="020B0503020204020204" pitchFamily="34" charset="-122"/>
                <a:ea typeface="微软雅黑" panose="020B0503020204020204" pitchFamily="34" charset="-122"/>
                <a:sym typeface="+mn-ea"/>
              </a:rPr>
              <a:t>5   </a:t>
            </a:r>
            <a:r>
              <a:rPr lang="en-US" altLang="zh-CN" sz="900" dirty="0">
                <a:latin typeface="Calibri" panose="020F0502020204030204" pitchFamily="34" charset="0"/>
                <a:ea typeface="Calibri" panose="020F0502020204030204" pitchFamily="34" charset="0"/>
                <a:sym typeface="Calibri" panose="020F0502020204030204" pitchFamily="34" charset="0"/>
              </a:rPr>
              <a:t>Skin Bag  No.05</a:t>
            </a:r>
            <a:r>
              <a:rPr lang="zh-CN" altLang="en-US" sz="900" dirty="0">
                <a:latin typeface="Calibri" panose="020F0502020204030204" pitchFamily="34" charset="0"/>
                <a:ea typeface="Calibri" panose="020F0502020204030204" pitchFamily="34" charset="0"/>
                <a:sym typeface="Calibri" panose="020F0502020204030204" pitchFamily="34" charset="0"/>
              </a:rPr>
              <a:t>   </a:t>
            </a:r>
            <a:endParaRPr lang="en-US" altLang="zh-CN" sz="900" dirty="0">
              <a:latin typeface="Calibri" panose="020F0502020204030204" pitchFamily="34" charset="0"/>
              <a:ea typeface="Calibri" panose="020F0502020204030204" pitchFamily="34" charset="0"/>
              <a:sym typeface="Calibri" panose="020F0502020204030204" pitchFamily="34" charset="0"/>
            </a:endParaRPr>
          </a:p>
          <a:p>
            <a:pPr lvl="0"/>
            <a:r>
              <a:rPr lang="zh-CN" altLang="en-US" sz="900" dirty="0">
                <a:latin typeface="微软雅黑" panose="020B0503020204020204" pitchFamily="34" charset="-122"/>
                <a:ea typeface="微软雅黑" panose="020B0503020204020204" pitchFamily="34" charset="-122"/>
              </a:rPr>
              <a:t>油画于聚酯纤维布  </a:t>
            </a:r>
            <a:r>
              <a:rPr lang="en-US" altLang="zh-CN" sz="900" dirty="0">
                <a:latin typeface="微软雅黑" panose="020B0503020204020204" pitchFamily="34" charset="-122"/>
                <a:ea typeface="微软雅黑" panose="020B0503020204020204" pitchFamily="34" charset="-122"/>
              </a:rPr>
              <a:t>Oil on Polyester</a:t>
            </a:r>
            <a:endParaRPr lang="en-US" altLang="zh-CN" sz="900" dirty="0">
              <a:latin typeface="微软雅黑" panose="020B0503020204020204" pitchFamily="34" charset="-122"/>
              <a:ea typeface="微软雅黑" panose="020B0503020204020204" pitchFamily="34" charset="-122"/>
            </a:endParaRPr>
          </a:p>
          <a:p>
            <a:pPr lvl="0" eaLnBrk="1" hangingPunct="1"/>
            <a:r>
              <a:rPr lang="en-US" altLang="zh-CN" sz="900" dirty="0">
                <a:latin typeface="微软雅黑" panose="020B0503020204020204" pitchFamily="34" charset="-122"/>
                <a:ea typeface="微软雅黑" panose="020B0503020204020204" pitchFamily="34" charset="-122"/>
              </a:rPr>
              <a:t>120X105cm  2020</a:t>
            </a:r>
            <a:endParaRPr lang="en-US" sz="900" dirty="0">
              <a:latin typeface="微软雅黑" panose="020B0503020204020204" pitchFamily="34" charset="-122"/>
              <a:ea typeface="微软雅黑" panose="020B0503020204020204" pitchFamily="34" charset="-122"/>
            </a:endParaRPr>
          </a:p>
        </p:txBody>
      </p:sp>
      <p:pic>
        <p:nvPicPr>
          <p:cNvPr id="5" name="图片 4" descr="DSC06011.jpg"/>
          <p:cNvPicPr>
            <a:picLocks noChangeAspect="1"/>
          </p:cNvPicPr>
          <p:nvPr/>
        </p:nvPicPr>
        <p:blipFill>
          <a:blip r:embed="rId1" cstate="screen"/>
          <a:stretch>
            <a:fillRect/>
          </a:stretch>
        </p:blipFill>
        <p:spPr>
          <a:xfrm>
            <a:off x="3719736" y="404665"/>
            <a:ext cx="4865940" cy="566905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205.JPG"/>
          <p:cNvPicPr>
            <a:picLocks noGrp="1" noChangeAspect="1"/>
          </p:cNvPicPr>
          <p:nvPr isPhoto="1"/>
        </p:nvPicPr>
        <p:blipFill>
          <a:blip r:embed="rId1" cstate="screen">
            <a:lum/>
          </a:blip>
          <a:stretch>
            <a:fillRect/>
          </a:stretch>
        </p:blipFill>
        <p:spPr>
          <a:xfrm>
            <a:off x="1952596" y="571480"/>
            <a:ext cx="8427458" cy="5619768"/>
          </a:xfrm>
          <a:prstGeom prst="rect">
            <a:avLst/>
          </a:prstGeom>
          <a:noFill/>
          <a:ln>
            <a:noFill/>
          </a:ln>
        </p:spPr>
      </p:pic>
      <p:sp>
        <p:nvSpPr>
          <p:cNvPr id="4" name="矩形 3"/>
          <p:cNvSpPr/>
          <p:nvPr/>
        </p:nvSpPr>
        <p:spPr>
          <a:xfrm>
            <a:off x="1952596" y="6286520"/>
            <a:ext cx="4929188" cy="412750"/>
          </a:xfrm>
          <a:prstGeom prst="rect">
            <a:avLst/>
          </a:prstGeom>
        </p:spPr>
        <p:txBody>
          <a:bodyPr wrap="square">
            <a:spAutoFit/>
          </a:bodyPr>
          <a:lstStyle/>
          <a:p>
            <a:pPr lvl="0">
              <a:defRPr/>
            </a:pPr>
            <a:r>
              <a:rPr lang="zh-CN" altLang="en-US" sz="1050" dirty="0"/>
              <a:t>白夜  </a:t>
            </a:r>
            <a:r>
              <a:rPr lang="en-US" altLang="zh-CN" sz="1050" dirty="0"/>
              <a:t>White Night</a:t>
            </a:r>
            <a:r>
              <a:rPr lang="zh-CN" altLang="en-US" sz="1050" dirty="0"/>
              <a:t>  摄影</a:t>
            </a:r>
            <a:r>
              <a:rPr lang="en-US" altLang="zh-CN" sz="1050" dirty="0"/>
              <a:t> Photography</a:t>
            </a:r>
            <a:r>
              <a:rPr lang="zh-CN" altLang="en-US" sz="1050" dirty="0"/>
              <a:t>  </a:t>
            </a:r>
            <a:r>
              <a:rPr lang="en-US" altLang="zh-CN" sz="1050" dirty="0"/>
              <a:t>2017</a:t>
            </a:r>
            <a:r>
              <a:rPr lang="zh-CN" altLang="en-US" sz="1050" dirty="0"/>
              <a:t> </a:t>
            </a:r>
            <a:endParaRPr lang="en-US" altLang="zh-CN" sz="1050" dirty="0"/>
          </a:p>
          <a:p>
            <a:pPr lvl="0">
              <a:defRPr/>
            </a:pPr>
            <a:r>
              <a:rPr lang="zh-CN" altLang="en-US" sz="1050" dirty="0"/>
              <a:t>艺术微喷</a:t>
            </a:r>
            <a:r>
              <a:rPr lang="en-US" altLang="zh-CN" sz="1050" dirty="0"/>
              <a:t>Archival Inkjet Print  80cm X 120 cm</a:t>
            </a:r>
            <a:endParaRPr lang="en-US" altLang="zh-CN" sz="10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903071" y="255703"/>
            <a:ext cx="4385858" cy="6346595"/>
          </a:xfrm>
          <a:prstGeom prst="rect">
            <a:avLst/>
          </a:prstGeom>
        </p:spPr>
      </p:pic>
      <p:sp>
        <p:nvSpPr>
          <p:cNvPr id="4" name="矩形 3"/>
          <p:cNvSpPr/>
          <p:nvPr/>
        </p:nvSpPr>
        <p:spPr>
          <a:xfrm>
            <a:off x="7495330" y="5733256"/>
            <a:ext cx="3170834" cy="784830"/>
          </a:xfrm>
          <a:prstGeom prst="rect">
            <a:avLst/>
          </a:prstGeom>
          <a:noFill/>
          <a:ln w="9525">
            <a:noFill/>
          </a:ln>
        </p:spPr>
        <p:txBody>
          <a:bodyPr wrap="square" anchor="t">
            <a:spAutoFit/>
          </a:bodyPr>
          <a:lstStyle/>
          <a:p>
            <a:pPr algn="r"/>
            <a:r>
              <a:rPr lang="zh-CN" altLang="en-US" sz="900" dirty="0">
                <a:latin typeface="Arial" panose="020B0604020202020204" pitchFamily="34" charset="0"/>
              </a:rPr>
              <a:t>未成之偶  </a:t>
            </a:r>
            <a:r>
              <a:rPr lang="en-US" altLang="zh-CN" sz="900" dirty="0">
                <a:latin typeface="Arial" panose="020B0604020202020204" pitchFamily="34" charset="0"/>
              </a:rPr>
              <a:t>2021-1</a:t>
            </a:r>
            <a:endParaRPr lang="en-US" altLang="zh-CN" sz="900" dirty="0">
              <a:latin typeface="Arial" panose="020B0604020202020204" pitchFamily="34" charset="0"/>
            </a:endParaRPr>
          </a:p>
          <a:p>
            <a:pPr algn="r"/>
            <a:r>
              <a:rPr lang="en-US" altLang="zh-CN" sz="900" dirty="0">
                <a:latin typeface="Arial" panose="020B0604020202020204" pitchFamily="34" charset="0"/>
              </a:rPr>
              <a:t> The</a:t>
            </a:r>
            <a:r>
              <a:rPr lang="zh-CN" altLang="en-US" sz="900" dirty="0">
                <a:latin typeface="Arial" panose="020B0604020202020204" pitchFamily="34" charset="0"/>
              </a:rPr>
              <a:t> </a:t>
            </a:r>
            <a:r>
              <a:rPr lang="en-US" altLang="zh-CN" sz="900" dirty="0">
                <a:latin typeface="Arial" panose="020B0604020202020204" pitchFamily="34" charset="0"/>
              </a:rPr>
              <a:t>Unmade</a:t>
            </a:r>
            <a:r>
              <a:rPr lang="zh-CN" altLang="en-US" sz="900" dirty="0">
                <a:latin typeface="Arial" panose="020B0604020202020204" pitchFamily="34" charset="0"/>
              </a:rPr>
              <a:t> </a:t>
            </a:r>
            <a:r>
              <a:rPr lang="en-US" altLang="zh-CN" sz="900" dirty="0">
                <a:latin typeface="Arial" panose="020B0604020202020204" pitchFamily="34" charset="0"/>
              </a:rPr>
              <a:t>Idol</a:t>
            </a:r>
            <a:r>
              <a:rPr lang="zh-CN" altLang="en-US" sz="900" dirty="0">
                <a:latin typeface="Arial" panose="020B0604020202020204" pitchFamily="34" charset="0"/>
              </a:rPr>
              <a:t>  </a:t>
            </a:r>
            <a:r>
              <a:rPr lang="en-US" altLang="zh-CN" sz="900" dirty="0">
                <a:latin typeface="Arial" panose="020B0604020202020204" pitchFamily="34" charset="0"/>
              </a:rPr>
              <a:t>2021-1</a:t>
            </a:r>
            <a:endParaRPr lang="en-US" altLang="zh-CN" sz="900" dirty="0">
              <a:latin typeface="Arial" panose="020B0604020202020204" pitchFamily="34" charset="0"/>
            </a:endParaRPr>
          </a:p>
          <a:p>
            <a:pPr algn="r"/>
            <a:r>
              <a:rPr lang="en-US" altLang="zh-CN" sz="900" dirty="0">
                <a:latin typeface="Arial" panose="020B0604020202020204" pitchFamily="34" charset="0"/>
              </a:rPr>
              <a:t>2021</a:t>
            </a:r>
            <a:endParaRPr lang="en-US" altLang="zh-CN" sz="900" dirty="0">
              <a:latin typeface="Arial" panose="020B0604020202020204" pitchFamily="34" charset="0"/>
            </a:endParaRPr>
          </a:p>
          <a:p>
            <a:pPr algn="r"/>
            <a:r>
              <a:rPr lang="en-US" altLang="zh-CN" sz="900" dirty="0">
                <a:latin typeface="Arial" panose="020B0604020202020204" pitchFamily="34" charset="0"/>
              </a:rPr>
              <a:t> Oil on Polyester</a:t>
            </a:r>
            <a:endParaRPr lang="en-US" altLang="zh-CN" sz="900" dirty="0">
              <a:latin typeface="Arial" panose="020B0604020202020204" pitchFamily="34" charset="0"/>
            </a:endParaRPr>
          </a:p>
          <a:p>
            <a:pPr algn="r"/>
            <a:r>
              <a:rPr lang="en-US" altLang="zh-CN" sz="900" dirty="0">
                <a:latin typeface="Arial" panose="020B0604020202020204" pitchFamily="34" charset="0"/>
              </a:rPr>
              <a:t>105X69X7</a:t>
            </a:r>
            <a:r>
              <a:rPr lang="zh-CN" altLang="en-US" sz="900" dirty="0">
                <a:latin typeface="Arial" panose="020B0604020202020204" pitchFamily="34" charset="0"/>
              </a:rPr>
              <a:t> </a:t>
            </a:r>
            <a:r>
              <a:rPr lang="en-US" altLang="zh-CN" sz="900" dirty="0">
                <a:latin typeface="Arial" panose="020B0604020202020204" pitchFamily="34" charset="0"/>
              </a:rPr>
              <a:t>cm</a:t>
            </a: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矩形 3"/>
          <p:cNvSpPr/>
          <p:nvPr/>
        </p:nvSpPr>
        <p:spPr>
          <a:xfrm>
            <a:off x="1919537" y="5085184"/>
            <a:ext cx="1867535" cy="1077218"/>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01</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NO-01</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148.3X118.5cm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2021</a:t>
            </a:r>
            <a:endParaRPr lang="en-US" sz="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screen"/>
          <a:stretch>
            <a:fillRect/>
          </a:stretch>
        </p:blipFill>
        <p:spPr>
          <a:xfrm>
            <a:off x="3935761" y="382352"/>
            <a:ext cx="4786785" cy="609329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羊-白框"/>
          <p:cNvPicPr>
            <a:picLocks noChangeAspect="1" noChangeArrowheads="1"/>
          </p:cNvPicPr>
          <p:nvPr/>
        </p:nvPicPr>
        <p:blipFill>
          <a:blip r:embed="rId1"/>
          <a:srcRect/>
          <a:stretch>
            <a:fillRect/>
          </a:stretch>
        </p:blipFill>
        <p:spPr bwMode="auto">
          <a:xfrm>
            <a:off x="1919536" y="908721"/>
            <a:ext cx="6546304" cy="52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8672442" y="5084300"/>
            <a:ext cx="16145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zh-CN" altLang="en-US" sz="1200" b="1" dirty="0"/>
              <a:t>撕 裂 有 时</a:t>
            </a:r>
            <a:endParaRPr lang="en-US" altLang="zh-CN" sz="1200" b="1" dirty="0"/>
          </a:p>
          <a:p>
            <a:pPr algn="ctr"/>
            <a:r>
              <a:rPr lang="en-US" altLang="zh-CN" sz="1200" dirty="0"/>
              <a:t>Title: </a:t>
            </a:r>
            <a:r>
              <a:rPr lang="en-US" altLang="zh-CN" sz="1200" b="1" dirty="0"/>
              <a:t>A Time to Rend</a:t>
            </a:r>
            <a:endParaRPr lang="en-US" altLang="zh-CN" sz="1200" dirty="0"/>
          </a:p>
          <a:p>
            <a:pPr algn="ctr"/>
            <a:r>
              <a:rPr lang="en-US" altLang="zh-CN" sz="1200" dirty="0"/>
              <a:t>Photograph</a:t>
            </a:r>
            <a:endParaRPr lang="en-US" altLang="zh-CN" sz="1200" dirty="0"/>
          </a:p>
          <a:p>
            <a:pPr algn="ctr"/>
            <a:r>
              <a:rPr lang="en-US" altLang="zh-CN" sz="1200" dirty="0"/>
              <a:t>Date: 2010</a:t>
            </a:r>
            <a:endParaRPr lang="en-US" altLang="zh-CN" sz="1200" dirty="0"/>
          </a:p>
          <a:p>
            <a:pPr algn="ctr"/>
            <a:r>
              <a:rPr lang="en-US" altLang="zh-CN" sz="1200" dirty="0"/>
              <a:t>1500X1200 mm </a:t>
            </a:r>
            <a:endParaRPr lang="en-US" altLang="zh-CN" sz="1200" dirty="0"/>
          </a:p>
          <a:p>
            <a:pPr algn="ctr"/>
            <a:endParaRPr lang="en-US" altLang="zh-CN" sz="1200" dirty="0"/>
          </a:p>
          <a:p>
            <a:pPr algn="ctr"/>
            <a:endParaRPr lang="en-US" altLang="zh-CN" sz="1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11624" y="527507"/>
            <a:ext cx="4576436" cy="5802986"/>
          </a:xfrm>
          <a:prstGeom prst="rect">
            <a:avLst/>
          </a:prstGeom>
        </p:spPr>
      </p:pic>
      <p:sp>
        <p:nvSpPr>
          <p:cNvPr id="4" name="矩形 3"/>
          <p:cNvSpPr/>
          <p:nvPr/>
        </p:nvSpPr>
        <p:spPr>
          <a:xfrm>
            <a:off x="8184233" y="4365104"/>
            <a:ext cx="1867535" cy="1569660"/>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肖像习作</a:t>
            </a:r>
            <a:endParaRPr lang="en-US" altLang="zh-CN" sz="800" dirty="0">
              <a:latin typeface="微软雅黑" panose="020B0503020204020204" pitchFamily="34" charset="-122"/>
              <a:ea typeface="微软雅黑" panose="020B0503020204020204" pitchFamily="34" charset="-122"/>
              <a:sym typeface="+mn-ea"/>
            </a:endParaRPr>
          </a:p>
          <a:p>
            <a:pPr lvl="0" eaLnBrk="1" hangingPunct="1"/>
            <a:r>
              <a:rPr lang="en-GB" altLang="zh-CN" sz="800" b="0" i="0" dirty="0">
                <a:solidFill>
                  <a:srgbClr val="333333"/>
                </a:solidFill>
                <a:effectLst/>
                <a:latin typeface="Arial" panose="020B0604020202020204" pitchFamily="34" charset="0"/>
              </a:rPr>
              <a:t>Study for Portrait </a:t>
            </a:r>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70X53.5</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72X56.5cm</a:t>
            </a:r>
            <a:r>
              <a:rPr lang="zh-CN" altLang="en-US" sz="800" dirty="0">
                <a:latin typeface="微软雅黑" panose="020B0503020204020204" pitchFamily="34" charset="-122"/>
                <a:ea typeface="微软雅黑" panose="020B0503020204020204" pitchFamily="34" charset="-122"/>
              </a:rPr>
              <a:t> （含框）</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2019</a:t>
            </a:r>
            <a:endParaRPr lang="en-US" altLang="zh-CN" sz="800" dirty="0">
              <a:latin typeface="微软雅黑" panose="020B0503020204020204" pitchFamily="34" charset="-122"/>
              <a:ea typeface="微软雅黑" panose="020B0503020204020204" pitchFamily="34" charset="-122"/>
            </a:endParaRPr>
          </a:p>
          <a:p>
            <a:pPr lvl="0" eaLnBrk="1" hangingPunct="1"/>
            <a:endParaRPr lang="en-US" altLang="zh-CN" sz="800" dirty="0">
              <a:latin typeface="微软雅黑" panose="020B0503020204020204" pitchFamily="34" charset="-122"/>
              <a:ea typeface="微软雅黑" panose="020B0503020204020204" pitchFamily="34" charset="-122"/>
            </a:endParaRPr>
          </a:p>
          <a:p>
            <a:pPr lvl="0" eaLnBrk="1" hangingPunct="1"/>
            <a:endParaRPr lang="en-US" altLang="zh-CN" sz="800" dirty="0">
              <a:latin typeface="微软雅黑" panose="020B0503020204020204" pitchFamily="34" charset="-122"/>
              <a:ea typeface="微软雅黑" panose="020B0503020204020204" pitchFamily="34" charset="-122"/>
            </a:endParaRPr>
          </a:p>
          <a:p>
            <a:pPr lvl="0" eaLnBrk="1" hangingPunct="1"/>
            <a:endParaRPr lang="en-US" sz="800" dirty="0">
              <a:latin typeface="微软雅黑" panose="020B0503020204020204" pitchFamily="34" charset="-122"/>
              <a:ea typeface="微软雅黑" panose="020B0503020204020204" pitchFamily="34" charset="-122"/>
            </a:endParaRPr>
          </a:p>
          <a:p>
            <a:pPr lvl="0" eaLnBrk="1" hangingPunct="1"/>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3763278" y="3259723"/>
            <a:ext cx="4821922" cy="338554"/>
          </a:xfrm>
          <a:prstGeom prst="rect">
            <a:avLst/>
          </a:prstGeom>
          <a:noFill/>
          <a:ln w="9525">
            <a:noFill/>
          </a:ln>
        </p:spPr>
        <p:txBody>
          <a:bodyPr wrap="square" anchor="t">
            <a:spAutoFit/>
          </a:bodyPr>
          <a:lstStyle/>
          <a:p>
            <a:pPr algn="r"/>
            <a:r>
              <a:rPr lang="zh-CN" altLang="en-US" sz="1600" dirty="0">
                <a:latin typeface="Arial" panose="020B0604020202020204" pitchFamily="34" charset="0"/>
              </a:rPr>
              <a:t>下面</a:t>
            </a:r>
            <a:r>
              <a:rPr lang="en-US" altLang="zh-CN" sz="1600" dirty="0">
                <a:latin typeface="Arial" panose="020B0604020202020204" pitchFamily="34" charset="0"/>
              </a:rPr>
              <a:t>3</a:t>
            </a:r>
            <a:r>
              <a:rPr lang="zh-CN" altLang="en-US" sz="1600" dirty="0">
                <a:latin typeface="Arial" panose="020B0604020202020204" pitchFamily="34" charset="0"/>
              </a:rPr>
              <a:t>件绘画是双面画，需要可以双面看的展示方式</a:t>
            </a:r>
            <a:endParaRPr lang="en-US" altLang="zh-CN" sz="1600" dirty="0">
              <a:latin typeface="Arial" panose="020B0604020202020204" pitchFamily="34" charset="0"/>
              <a:ea typeface="宋体" panose="0201060003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p:nvPr/>
        </p:nvSpPr>
        <p:spPr>
          <a:xfrm>
            <a:off x="6528049" y="5661249"/>
            <a:ext cx="3724215" cy="646331"/>
          </a:xfrm>
          <a:prstGeom prst="rect">
            <a:avLst/>
          </a:prstGeom>
          <a:noFill/>
          <a:ln w="9525">
            <a:noFill/>
          </a:ln>
        </p:spPr>
        <p:txBody>
          <a:bodyPr wrap="square" anchor="t">
            <a:spAutoFit/>
          </a:bodyPr>
          <a:lstStyle/>
          <a:p>
            <a:pPr algn="r"/>
            <a:r>
              <a:rPr lang="zh-CN" altLang="en-US" sz="900" dirty="0">
                <a:latin typeface="Arial" panose="020B0604020202020204" pitchFamily="34" charset="0"/>
              </a:rPr>
              <a:t>未成之偶  </a:t>
            </a:r>
            <a:r>
              <a:rPr lang="en-US" altLang="zh-CN" sz="900" dirty="0">
                <a:latin typeface="Arial" panose="020B0604020202020204" pitchFamily="34" charset="0"/>
              </a:rPr>
              <a:t>2020-3/  The</a:t>
            </a:r>
            <a:r>
              <a:rPr lang="zh-CN" altLang="en-US" sz="900" dirty="0">
                <a:latin typeface="Arial" panose="020B0604020202020204" pitchFamily="34" charset="0"/>
              </a:rPr>
              <a:t> </a:t>
            </a:r>
            <a:r>
              <a:rPr lang="en-US" altLang="zh-CN" sz="900" dirty="0">
                <a:latin typeface="Arial" panose="020B0604020202020204" pitchFamily="34" charset="0"/>
              </a:rPr>
              <a:t>Unmade</a:t>
            </a:r>
            <a:r>
              <a:rPr lang="zh-CN" altLang="en-US" sz="900" dirty="0">
                <a:latin typeface="Arial" panose="020B0604020202020204" pitchFamily="34" charset="0"/>
              </a:rPr>
              <a:t> </a:t>
            </a:r>
            <a:r>
              <a:rPr lang="en-US" altLang="zh-CN" sz="900" dirty="0">
                <a:latin typeface="Arial" panose="020B0604020202020204" pitchFamily="34" charset="0"/>
              </a:rPr>
              <a:t>Idol</a:t>
            </a:r>
            <a:r>
              <a:rPr lang="zh-CN" altLang="en-US" sz="900" dirty="0">
                <a:latin typeface="Arial" panose="020B0604020202020204" pitchFamily="34" charset="0"/>
              </a:rPr>
              <a:t>  </a:t>
            </a:r>
            <a:r>
              <a:rPr lang="en-US" altLang="zh-CN" sz="900" dirty="0">
                <a:latin typeface="Arial" panose="020B0604020202020204" pitchFamily="34" charset="0"/>
              </a:rPr>
              <a:t>2020-3/</a:t>
            </a:r>
            <a:r>
              <a:rPr lang="zh-CN" altLang="en-US" sz="900" dirty="0">
                <a:latin typeface="Arial" panose="020B0604020202020204" pitchFamily="34" charset="0"/>
              </a:rPr>
              <a:t>  </a:t>
            </a:r>
            <a:r>
              <a:rPr lang="en-US" altLang="zh-CN" sz="900" dirty="0">
                <a:latin typeface="Arial" panose="020B0604020202020204" pitchFamily="34" charset="0"/>
              </a:rPr>
              <a:t>2020  </a:t>
            </a:r>
            <a:endParaRPr lang="en-US" altLang="zh-CN" sz="900" dirty="0">
              <a:latin typeface="Arial" panose="020B0604020202020204" pitchFamily="34" charset="0"/>
            </a:endParaRPr>
          </a:p>
          <a:p>
            <a:pPr algn="r"/>
            <a:r>
              <a:rPr lang="en-US" altLang="zh-CN" sz="900" dirty="0">
                <a:latin typeface="Arial" panose="020B0604020202020204" pitchFamily="34" charset="0"/>
              </a:rPr>
              <a:t> Oil on Polyester 81X69.7X6cm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a:p>
            <a:pPr algn="r"/>
            <a:r>
              <a:rPr lang="zh-CN" altLang="en-US" sz="900" dirty="0">
                <a:latin typeface="Arial" panose="020B0604020202020204" pitchFamily="34" charset="0"/>
                <a:ea typeface="宋体" panose="02010600030101010101" pitchFamily="2" charset="-122"/>
              </a:rPr>
              <a:t>（双面画）</a:t>
            </a:r>
            <a:endParaRPr lang="en-US" altLang="zh-CN" sz="900" dirty="0">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screen"/>
          <a:stretch>
            <a:fillRect/>
          </a:stretch>
        </p:blipFill>
        <p:spPr>
          <a:xfrm>
            <a:off x="1752671" y="290984"/>
            <a:ext cx="4253801" cy="4924400"/>
          </a:xfrm>
          <a:prstGeom prst="rect">
            <a:avLst/>
          </a:prstGeom>
        </p:spPr>
      </p:pic>
      <p:pic>
        <p:nvPicPr>
          <p:cNvPr id="10" name="图片 9"/>
          <p:cNvPicPr>
            <a:picLocks noChangeAspect="1"/>
          </p:cNvPicPr>
          <p:nvPr/>
        </p:nvPicPr>
        <p:blipFill>
          <a:blip r:embed="rId2" cstate="screen"/>
          <a:stretch>
            <a:fillRect/>
          </a:stretch>
        </p:blipFill>
        <p:spPr>
          <a:xfrm>
            <a:off x="6067276" y="280938"/>
            <a:ext cx="4415338" cy="49244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1653403" y="138944"/>
            <a:ext cx="4370590" cy="5738328"/>
          </a:xfrm>
          <a:prstGeom prst="rect">
            <a:avLst/>
          </a:prstGeom>
        </p:spPr>
      </p:pic>
      <p:pic>
        <p:nvPicPr>
          <p:cNvPr id="5" name="图片 4"/>
          <p:cNvPicPr>
            <a:picLocks noChangeAspect="1"/>
          </p:cNvPicPr>
          <p:nvPr/>
        </p:nvPicPr>
        <p:blipFill>
          <a:blip r:embed="rId2" cstate="screen"/>
          <a:stretch>
            <a:fillRect/>
          </a:stretch>
        </p:blipFill>
        <p:spPr>
          <a:xfrm>
            <a:off x="6265024" y="138944"/>
            <a:ext cx="4331776" cy="5738328"/>
          </a:xfrm>
          <a:prstGeom prst="rect">
            <a:avLst/>
          </a:prstGeom>
        </p:spPr>
      </p:pic>
      <p:sp>
        <p:nvSpPr>
          <p:cNvPr id="6" name="矩形 2"/>
          <p:cNvSpPr/>
          <p:nvPr/>
        </p:nvSpPr>
        <p:spPr>
          <a:xfrm>
            <a:off x="6816081" y="6093297"/>
            <a:ext cx="3724215" cy="646331"/>
          </a:xfrm>
          <a:prstGeom prst="rect">
            <a:avLst/>
          </a:prstGeom>
          <a:noFill/>
          <a:ln w="9525">
            <a:noFill/>
          </a:ln>
        </p:spPr>
        <p:txBody>
          <a:bodyPr wrap="square" anchor="t">
            <a:spAutoFit/>
          </a:bodyPr>
          <a:lstStyle/>
          <a:p>
            <a:pPr algn="r"/>
            <a:r>
              <a:rPr lang="zh-CN" altLang="en-US" sz="900" dirty="0">
                <a:latin typeface="Arial" panose="020B0604020202020204" pitchFamily="34" charset="0"/>
              </a:rPr>
              <a:t>未成之偶  </a:t>
            </a:r>
            <a:r>
              <a:rPr lang="en-US" altLang="zh-CN" sz="900" dirty="0">
                <a:latin typeface="Arial" panose="020B0604020202020204" pitchFamily="34" charset="0"/>
              </a:rPr>
              <a:t>2020-4/  The</a:t>
            </a:r>
            <a:r>
              <a:rPr lang="zh-CN" altLang="en-US" sz="900" dirty="0">
                <a:latin typeface="Arial" panose="020B0604020202020204" pitchFamily="34" charset="0"/>
              </a:rPr>
              <a:t> </a:t>
            </a:r>
            <a:r>
              <a:rPr lang="en-US" altLang="zh-CN" sz="900" dirty="0">
                <a:latin typeface="Arial" panose="020B0604020202020204" pitchFamily="34" charset="0"/>
              </a:rPr>
              <a:t>Unmade</a:t>
            </a:r>
            <a:r>
              <a:rPr lang="zh-CN" altLang="en-US" sz="900" dirty="0">
                <a:latin typeface="Arial" panose="020B0604020202020204" pitchFamily="34" charset="0"/>
              </a:rPr>
              <a:t> </a:t>
            </a:r>
            <a:r>
              <a:rPr lang="en-US" altLang="zh-CN" sz="900" dirty="0">
                <a:latin typeface="Arial" panose="020B0604020202020204" pitchFamily="34" charset="0"/>
              </a:rPr>
              <a:t>Idol</a:t>
            </a:r>
            <a:r>
              <a:rPr lang="zh-CN" altLang="en-US" sz="900" dirty="0">
                <a:latin typeface="Arial" panose="020B0604020202020204" pitchFamily="34" charset="0"/>
              </a:rPr>
              <a:t>  </a:t>
            </a:r>
            <a:r>
              <a:rPr lang="en-US" altLang="zh-CN" sz="900" dirty="0">
                <a:latin typeface="Arial" panose="020B0604020202020204" pitchFamily="34" charset="0"/>
              </a:rPr>
              <a:t>2020-4/</a:t>
            </a:r>
            <a:r>
              <a:rPr lang="zh-CN" altLang="en-US" sz="900" dirty="0">
                <a:latin typeface="Arial" panose="020B0604020202020204" pitchFamily="34" charset="0"/>
              </a:rPr>
              <a:t>  </a:t>
            </a:r>
            <a:r>
              <a:rPr lang="en-US" altLang="zh-CN" sz="900" dirty="0">
                <a:latin typeface="Arial" panose="020B0604020202020204" pitchFamily="34" charset="0"/>
              </a:rPr>
              <a:t>2020  </a:t>
            </a:r>
            <a:endParaRPr lang="en-US" altLang="zh-CN" sz="900" dirty="0">
              <a:latin typeface="Arial" panose="020B0604020202020204" pitchFamily="34" charset="0"/>
            </a:endParaRPr>
          </a:p>
          <a:p>
            <a:pPr algn="r"/>
            <a:r>
              <a:rPr lang="en-US" altLang="zh-CN" sz="900" dirty="0">
                <a:latin typeface="Arial" panose="020B0604020202020204" pitchFamily="34" charset="0"/>
              </a:rPr>
              <a:t> Oil on Polyester 83.4X63.3X6cm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a:p>
            <a:pPr algn="r"/>
            <a:r>
              <a:rPr lang="zh-CN" altLang="en-US" sz="900" dirty="0">
                <a:latin typeface="Arial" panose="020B0604020202020204" pitchFamily="34" charset="0"/>
                <a:ea typeface="宋体" panose="02010600030101010101" pitchFamily="2" charset="-122"/>
              </a:rPr>
              <a:t>双面画</a:t>
            </a: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1919536" y="260649"/>
            <a:ext cx="3994894" cy="4098291"/>
          </a:xfrm>
          <a:prstGeom prst="rect">
            <a:avLst/>
          </a:prstGeom>
        </p:spPr>
      </p:pic>
      <p:pic>
        <p:nvPicPr>
          <p:cNvPr id="5" name="图片 4"/>
          <p:cNvPicPr>
            <a:picLocks noChangeAspect="1"/>
          </p:cNvPicPr>
          <p:nvPr/>
        </p:nvPicPr>
        <p:blipFill>
          <a:blip r:embed="rId2" cstate="screen"/>
          <a:stretch>
            <a:fillRect/>
          </a:stretch>
        </p:blipFill>
        <p:spPr>
          <a:xfrm>
            <a:off x="6168008" y="260649"/>
            <a:ext cx="4013304" cy="4098291"/>
          </a:xfrm>
          <a:prstGeom prst="rect">
            <a:avLst/>
          </a:prstGeom>
        </p:spPr>
      </p:pic>
      <p:sp>
        <p:nvSpPr>
          <p:cNvPr id="6" name="矩形 2"/>
          <p:cNvSpPr/>
          <p:nvPr/>
        </p:nvSpPr>
        <p:spPr>
          <a:xfrm>
            <a:off x="6528049" y="5661249"/>
            <a:ext cx="3724215" cy="646331"/>
          </a:xfrm>
          <a:prstGeom prst="rect">
            <a:avLst/>
          </a:prstGeom>
          <a:noFill/>
          <a:ln w="9525">
            <a:noFill/>
          </a:ln>
        </p:spPr>
        <p:txBody>
          <a:bodyPr wrap="square" anchor="t">
            <a:spAutoFit/>
          </a:bodyPr>
          <a:lstStyle/>
          <a:p>
            <a:pPr algn="r"/>
            <a:r>
              <a:rPr lang="zh-CN" altLang="en-US" sz="900" dirty="0">
                <a:latin typeface="Arial" panose="020B0604020202020204" pitchFamily="34" charset="0"/>
              </a:rPr>
              <a:t>未成之偶  </a:t>
            </a:r>
            <a:r>
              <a:rPr lang="en-US" altLang="zh-CN" sz="900" dirty="0">
                <a:latin typeface="Arial" panose="020B0604020202020204" pitchFamily="34" charset="0"/>
              </a:rPr>
              <a:t>2020-5/  The</a:t>
            </a:r>
            <a:r>
              <a:rPr lang="zh-CN" altLang="en-US" sz="900" dirty="0">
                <a:latin typeface="Arial" panose="020B0604020202020204" pitchFamily="34" charset="0"/>
              </a:rPr>
              <a:t> </a:t>
            </a:r>
            <a:r>
              <a:rPr lang="en-US" altLang="zh-CN" sz="900" dirty="0">
                <a:latin typeface="Arial" panose="020B0604020202020204" pitchFamily="34" charset="0"/>
              </a:rPr>
              <a:t>Unmade</a:t>
            </a:r>
            <a:r>
              <a:rPr lang="zh-CN" altLang="en-US" sz="900" dirty="0">
                <a:latin typeface="Arial" panose="020B0604020202020204" pitchFamily="34" charset="0"/>
              </a:rPr>
              <a:t> </a:t>
            </a:r>
            <a:r>
              <a:rPr lang="en-US" altLang="zh-CN" sz="900" dirty="0">
                <a:latin typeface="Arial" panose="020B0604020202020204" pitchFamily="34" charset="0"/>
              </a:rPr>
              <a:t>Idol</a:t>
            </a:r>
            <a:r>
              <a:rPr lang="zh-CN" altLang="en-US" sz="900" dirty="0">
                <a:latin typeface="Arial" panose="020B0604020202020204" pitchFamily="34" charset="0"/>
              </a:rPr>
              <a:t>  </a:t>
            </a:r>
            <a:r>
              <a:rPr lang="en-US" altLang="zh-CN" sz="900" dirty="0">
                <a:latin typeface="Arial" panose="020B0604020202020204" pitchFamily="34" charset="0"/>
              </a:rPr>
              <a:t>2020-5/</a:t>
            </a:r>
            <a:r>
              <a:rPr lang="zh-CN" altLang="en-US" sz="900" dirty="0">
                <a:latin typeface="Arial" panose="020B0604020202020204" pitchFamily="34" charset="0"/>
              </a:rPr>
              <a:t>  </a:t>
            </a:r>
            <a:r>
              <a:rPr lang="en-US" altLang="zh-CN" sz="900" dirty="0">
                <a:latin typeface="Arial" panose="020B0604020202020204" pitchFamily="34" charset="0"/>
              </a:rPr>
              <a:t>2020  </a:t>
            </a:r>
            <a:endParaRPr lang="en-US" altLang="zh-CN" sz="900" dirty="0">
              <a:latin typeface="Arial" panose="020B0604020202020204" pitchFamily="34" charset="0"/>
            </a:endParaRPr>
          </a:p>
          <a:p>
            <a:pPr algn="r"/>
            <a:r>
              <a:rPr lang="en-US" altLang="zh-CN" sz="900" dirty="0">
                <a:latin typeface="Arial" panose="020B0604020202020204" pitchFamily="34" charset="0"/>
              </a:rPr>
              <a:t> Oil on Polyester 83.4X81.3X6cm</a:t>
            </a:r>
            <a:endParaRPr lang="en-US" altLang="zh-CN" sz="900" dirty="0">
              <a:latin typeface="Arial" panose="020B0604020202020204" pitchFamily="34" charset="0"/>
            </a:endParaRPr>
          </a:p>
          <a:p>
            <a:pPr algn="r"/>
            <a:endParaRPr lang="en-US" altLang="zh-CN" sz="900" dirty="0">
              <a:latin typeface="Arial" panose="020B0604020202020204" pitchFamily="34" charset="0"/>
              <a:ea typeface="宋体" panose="02010600030101010101" pitchFamily="2" charset="-122"/>
            </a:endParaRPr>
          </a:p>
          <a:p>
            <a:pPr algn="r"/>
            <a:r>
              <a:rPr lang="zh-CN" altLang="en-US" sz="900" dirty="0">
                <a:latin typeface="Arial" panose="020B0604020202020204" pitchFamily="34" charset="0"/>
                <a:ea typeface="宋体" panose="02010600030101010101" pitchFamily="2" charset="-122"/>
              </a:rPr>
              <a:t>双面画</a:t>
            </a:r>
            <a:endParaRPr lang="en-US" altLang="zh-CN" sz="900" dirty="0">
              <a:latin typeface="Arial" panose="020B0604020202020204" pitchFamily="34" charset="0"/>
              <a:ea typeface="宋体" panose="02010600030101010101"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919537" y="5085184"/>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-02</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NO-02</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147X119cm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150X122cm</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2021</a:t>
            </a:r>
            <a:endParaRPr lang="en-US" sz="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87071" y="311361"/>
            <a:ext cx="5125712" cy="62352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886202" y="5301208"/>
            <a:ext cx="1867535" cy="1077218"/>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2021-03</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NO-03</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147X119cm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2021</a:t>
            </a:r>
            <a:endParaRPr lang="en-US" sz="8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screen"/>
          <a:stretch>
            <a:fillRect/>
          </a:stretch>
        </p:blipFill>
        <p:spPr>
          <a:xfrm>
            <a:off x="3738513" y="548680"/>
            <a:ext cx="4714974" cy="59020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5585" y="3073400"/>
            <a:ext cx="7295844" cy="3046988"/>
          </a:xfrm>
          <a:prstGeom prst="rect">
            <a:avLst/>
          </a:prstGeom>
          <a:noFill/>
          <a:ln w="9525">
            <a:noFill/>
          </a:ln>
        </p:spPr>
        <p:txBody>
          <a:bodyPr wrap="square">
            <a:spAutoFit/>
          </a:bodyPr>
          <a:lstStyle/>
          <a:p>
            <a:r>
              <a:rPr lang="zh-CN" altLang="en-US" sz="1200" dirty="0">
                <a:latin typeface="微软雅黑" panose="020B0503020204020204" pitchFamily="34" charset="-122"/>
                <a:ea typeface="微软雅黑" panose="020B0503020204020204" pitchFamily="34" charset="-122"/>
                <a:sym typeface="+mn-ea"/>
              </a:rPr>
              <a:t>简述（非正式）</a:t>
            </a:r>
            <a:endParaRPr lang="en-US" altLang="zh-CN" sz="1200" dirty="0">
              <a:latin typeface="微软雅黑" panose="020B0503020204020204" pitchFamily="34" charset="-122"/>
              <a:ea typeface="微软雅黑" panose="020B0503020204020204" pitchFamily="34" charset="-122"/>
              <a:sym typeface="+mn-ea"/>
            </a:endParaRPr>
          </a:p>
          <a:p>
            <a:pPr lvl="0" eaLnBrk="1" hangingPunct="1"/>
            <a:endParaRPr lang="en-US" altLang="zh-CN" sz="1200" dirty="0">
              <a:latin typeface="微软雅黑" panose="020B0503020204020204" pitchFamily="34" charset="-122"/>
              <a:ea typeface="微软雅黑" panose="020B0503020204020204" pitchFamily="34" charset="-122"/>
              <a:sym typeface="+mn-ea"/>
            </a:endParaRPr>
          </a:p>
          <a:p>
            <a:pPr lvl="0" eaLnBrk="1" hangingPunct="1"/>
            <a:endParaRPr lang="en-US" altLang="zh-CN" sz="1200" dirty="0">
              <a:latin typeface="微软雅黑" panose="020B0503020204020204" pitchFamily="34" charset="-122"/>
              <a:ea typeface="微软雅黑" panose="020B0503020204020204" pitchFamily="34" charset="-122"/>
              <a:sym typeface="+mn-ea"/>
            </a:endParaRPr>
          </a:p>
          <a:p>
            <a:pPr lvl="0" eaLnBrk="1" hangingPunct="1"/>
            <a:r>
              <a:rPr lang="zh-CN" altLang="en-US" sz="1200" dirty="0">
                <a:latin typeface="微软雅黑" panose="020B0503020204020204" pitchFamily="34" charset="-122"/>
                <a:ea typeface="微软雅黑" panose="020B0503020204020204" pitchFamily="34" charset="-122"/>
                <a:sym typeface="+mn-ea"/>
              </a:rPr>
              <a:t>化身  之</a:t>
            </a:r>
            <a:r>
              <a:rPr lang="en-US" altLang="zh-CN" sz="1200" dirty="0">
                <a:latin typeface="微软雅黑" panose="020B0503020204020204" pitchFamily="34" charset="-122"/>
                <a:ea typeface="微软雅黑" panose="020B0503020204020204" pitchFamily="34" charset="-122"/>
                <a:sym typeface="+mn-ea"/>
              </a:rPr>
              <a:t>04-11</a:t>
            </a:r>
            <a:endParaRPr lang="en-US" altLang="zh-CN" sz="1200" dirty="0">
              <a:latin typeface="微软雅黑" panose="020B0503020204020204" pitchFamily="34" charset="-122"/>
              <a:ea typeface="微软雅黑" panose="020B0503020204020204" pitchFamily="34" charset="-122"/>
              <a:sym typeface="+mn-ea"/>
            </a:endParaRPr>
          </a:p>
          <a:p>
            <a:r>
              <a:rPr lang="en-GB" altLang="zh-CN" sz="1200" dirty="0">
                <a:solidFill>
                  <a:srgbClr val="000000"/>
                </a:solidFill>
                <a:latin typeface="PingFang SC" panose="020B0400000000000000" pitchFamily="34" charset="-122"/>
                <a:ea typeface="PingFang SC" panose="020B0400000000000000" pitchFamily="34" charset="-122"/>
              </a:rPr>
              <a:t>Avatar</a:t>
            </a:r>
            <a:r>
              <a:rPr lang="zh-CN" altLang="en-US" sz="1200" dirty="0">
                <a:solidFill>
                  <a:srgbClr val="000000"/>
                </a:solidFill>
                <a:latin typeface="Calibri" panose="020F0502020204030204" pitchFamily="34" charset="0"/>
                <a:sym typeface="宋体" panose="02010600030101010101" pitchFamily="2" charset="-122"/>
              </a:rPr>
              <a:t>   </a:t>
            </a:r>
            <a:r>
              <a:rPr lang="en-US" altLang="zh-CN" sz="1200" dirty="0">
                <a:solidFill>
                  <a:srgbClr val="000000"/>
                </a:solidFill>
                <a:latin typeface="Calibri" panose="020F0502020204030204" pitchFamily="34" charset="0"/>
                <a:sym typeface="宋体" panose="02010600030101010101" pitchFamily="2" charset="-122"/>
              </a:rPr>
              <a:t>NO-04-11</a:t>
            </a:r>
            <a:endParaRPr lang="en-US" altLang="zh-CN" sz="1200" dirty="0">
              <a:solidFill>
                <a:srgbClr val="000000"/>
              </a:solidFill>
              <a:latin typeface="Calibri" panose="020F0502020204030204" pitchFamily="34" charset="0"/>
              <a:sym typeface="宋体" panose="02010600030101010101" pitchFamily="2" charset="-122"/>
            </a:endParaRPr>
          </a:p>
          <a:p>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有一天我看到一个女子有不寻常的纹身，之后更是了解到她几乎纹满了她全身。</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她说是在经历的一段严重的精神危机时（抑郁症），经常用纹身带来的痛疼来获得自我存在的感觉。她与纹身师一起选择了流动波纹图形，据说是受到印度瑜伽中普拉那（</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PRANA</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）概念中的“</a:t>
            </a:r>
            <a:r>
              <a:rPr lang="zh-CN" altLang="en-US" sz="1200" b="0" i="0" dirty="0">
                <a:solidFill>
                  <a:srgbClr val="333333"/>
                </a:solidFill>
                <a:effectLst/>
                <a:latin typeface="-apple-system"/>
              </a:rPr>
              <a:t>生命之轮” 意义的启发，这种波纹也常见于自然界，在无数动植物的身体上都能看到，也具有暴露与隐藏的双重性</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和她聊天时她说的</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我请她同意拍了一些照片，以此创作了一组绘画，以记录一种痛苦和拯救的个人经历</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并非只是个人命运中的肉身与精神的一段历程</a:t>
            </a:r>
            <a:r>
              <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r>
              <a:rPr lang="zh-CN" altLang="en-US" sz="1200" dirty="0">
                <a:solidFill>
                  <a:srgbClr val="000000"/>
                </a:solidFill>
                <a:latin typeface="Calibri" panose="020F0502020204030204" pitchFamily="34" charset="0"/>
                <a:ea typeface="宋体" panose="02010600030101010101" pitchFamily="2" charset="-122"/>
                <a:sym typeface="宋体" panose="02010600030101010101" pitchFamily="2" charset="-122"/>
              </a:rPr>
              <a:t>。</a:t>
            </a:r>
            <a:endParaRPr lang="en-US" altLang="zh-CN" sz="12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8490855" y="1150070"/>
            <a:ext cx="3289705" cy="43871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47728" y="476672"/>
            <a:ext cx="4642966" cy="5822826"/>
          </a:xfrm>
          <a:prstGeom prst="rect">
            <a:avLst/>
          </a:prstGeom>
        </p:spPr>
      </p:pic>
      <p:sp>
        <p:nvSpPr>
          <p:cNvPr id="4" name="矩形 3"/>
          <p:cNvSpPr/>
          <p:nvPr/>
        </p:nvSpPr>
        <p:spPr>
          <a:xfrm>
            <a:off x="1780193" y="5180999"/>
            <a:ext cx="1867535" cy="1200329"/>
          </a:xfrm>
          <a:prstGeom prst="rect">
            <a:avLst/>
          </a:prstGeom>
          <a:noFill/>
          <a:ln w="9525">
            <a:noFill/>
          </a:ln>
        </p:spPr>
        <p:txBody>
          <a:bodyPr wrap="square">
            <a:spAutoFit/>
          </a:bodyPr>
          <a:lstStyle/>
          <a:p>
            <a:pPr lvl="0" eaLnBrk="1" hangingPunct="1"/>
            <a:r>
              <a:rPr lang="zh-CN" altLang="en-US" sz="800" dirty="0">
                <a:latin typeface="微软雅黑" panose="020B0503020204020204" pitchFamily="34" charset="-122"/>
                <a:ea typeface="微软雅黑" panose="020B0503020204020204" pitchFamily="34" charset="-122"/>
                <a:sym typeface="+mn-ea"/>
              </a:rPr>
              <a:t>化身 之</a:t>
            </a:r>
            <a:r>
              <a:rPr lang="en-US" altLang="zh-CN" sz="800" dirty="0">
                <a:latin typeface="微软雅黑" panose="020B0503020204020204" pitchFamily="34" charset="-122"/>
                <a:ea typeface="微软雅黑" panose="020B0503020204020204" pitchFamily="34" charset="-122"/>
                <a:sym typeface="+mn-ea"/>
              </a:rPr>
              <a:t>-04</a:t>
            </a:r>
            <a:endParaRPr lang="en-US" altLang="zh-CN" sz="800" dirty="0">
              <a:latin typeface="微软雅黑" panose="020B0503020204020204" pitchFamily="34" charset="-122"/>
              <a:ea typeface="微软雅黑" panose="020B0503020204020204" pitchFamily="34" charset="-122"/>
              <a:sym typeface="+mn-ea"/>
            </a:endParaRPr>
          </a:p>
          <a:p>
            <a:r>
              <a:rPr lang="en-US" altLang="zh-CN" sz="800" dirty="0">
                <a:solidFill>
                  <a:srgbClr val="000000"/>
                </a:solidFill>
                <a:latin typeface="PingFang SC" panose="020B0400000000000000" pitchFamily="34" charset="-122"/>
                <a:ea typeface="PingFang SC" panose="020B0400000000000000" pitchFamily="34" charset="-122"/>
              </a:rPr>
              <a:t>The</a:t>
            </a:r>
            <a:r>
              <a:rPr lang="zh-CN" altLang="en-US" sz="800" dirty="0">
                <a:solidFill>
                  <a:srgbClr val="000000"/>
                </a:solidFill>
                <a:latin typeface="PingFang SC" panose="020B0400000000000000" pitchFamily="34" charset="-122"/>
                <a:ea typeface="PingFang SC" panose="020B0400000000000000" pitchFamily="34" charset="-122"/>
              </a:rPr>
              <a:t> </a:t>
            </a:r>
            <a:r>
              <a:rPr lang="en-GB" altLang="zh-CN" sz="800" dirty="0">
                <a:solidFill>
                  <a:srgbClr val="000000"/>
                </a:solidFill>
                <a:latin typeface="PingFang SC" panose="020B0400000000000000" pitchFamily="34" charset="-122"/>
                <a:ea typeface="PingFang SC" panose="020B0400000000000000" pitchFamily="34" charset="-122"/>
              </a:rPr>
              <a:t>Avatar</a:t>
            </a:r>
            <a:r>
              <a:rPr lang="zh-CN" altLang="en-US" sz="800" dirty="0">
                <a:solidFill>
                  <a:srgbClr val="000000"/>
                </a:solidFill>
                <a:latin typeface="Calibri" panose="020F0502020204030204" pitchFamily="34" charset="0"/>
                <a:sym typeface="宋体" panose="02010600030101010101" pitchFamily="2" charset="-122"/>
              </a:rPr>
              <a:t>   </a:t>
            </a:r>
            <a:r>
              <a:rPr lang="en-US" altLang="zh-CN" sz="800" dirty="0">
                <a:solidFill>
                  <a:srgbClr val="000000"/>
                </a:solidFill>
                <a:latin typeface="Calibri" panose="020F0502020204030204" pitchFamily="34" charset="0"/>
                <a:sym typeface="宋体" panose="02010600030101010101" pitchFamily="2" charset="-122"/>
              </a:rPr>
              <a:t>NO-04</a:t>
            </a:r>
            <a:endParaRPr lang="en-US" altLang="zh-CN" sz="8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endParaRPr lang="zh-CN" altLang="en-US" sz="800" dirty="0">
              <a:latin typeface="微软雅黑" panose="020B0503020204020204" pitchFamily="34" charset="-122"/>
              <a:ea typeface="微软雅黑" panose="020B0503020204020204" pitchFamily="34" charset="-122"/>
              <a:sym typeface="+mn-ea"/>
            </a:endParaRPr>
          </a:p>
          <a:p>
            <a:pPr lvl="0" eaLnBrk="1" hangingPunct="1"/>
            <a:r>
              <a:rPr lang="zh-CN" altLang="en-US" sz="800" dirty="0">
                <a:latin typeface="微软雅黑" panose="020B0503020204020204" pitchFamily="34" charset="-122"/>
                <a:ea typeface="微软雅黑" panose="020B0503020204020204" pitchFamily="34" charset="-122"/>
              </a:rPr>
              <a:t>油画于聚酯纤维布 </a:t>
            </a:r>
            <a:endParaRPr lang="en-US" altLang="x-none"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Oil on Polyester</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146X</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117.8</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148.5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X120.5</a:t>
            </a:r>
            <a:r>
              <a:rPr lang="zh-CN" altLang="en-US" sz="800" dirty="0">
                <a:latin typeface="微软雅黑" panose="020B0503020204020204" pitchFamily="34" charset="-122"/>
                <a:ea typeface="微软雅黑" panose="020B0503020204020204" pitchFamily="34" charset="-122"/>
              </a:rPr>
              <a:t> </a:t>
            </a:r>
            <a:r>
              <a:rPr lang="en-US" altLang="zh-CN" sz="800" dirty="0">
                <a:latin typeface="微软雅黑" panose="020B0503020204020204" pitchFamily="34" charset="-122"/>
                <a:ea typeface="微软雅黑" panose="020B0503020204020204" pitchFamily="34" charset="-122"/>
              </a:rPr>
              <a:t>cm(</a:t>
            </a:r>
            <a:r>
              <a:rPr lang="zh-CN" altLang="en-US" sz="800" dirty="0">
                <a:latin typeface="微软雅黑" panose="020B0503020204020204" pitchFamily="34" charset="-122"/>
                <a:ea typeface="微软雅黑" panose="020B0503020204020204" pitchFamily="34" charset="-122"/>
              </a:rPr>
              <a:t>含框</a:t>
            </a:r>
            <a:r>
              <a:rPr lang="en-US" altLang="zh-CN" sz="800" dirty="0">
                <a:latin typeface="微软雅黑" panose="020B0503020204020204" pitchFamily="34" charset="-122"/>
                <a:ea typeface="微软雅黑" panose="020B0503020204020204" pitchFamily="34" charset="-122"/>
              </a:rPr>
              <a:t>)</a:t>
            </a:r>
            <a:endParaRPr lang="en-US" altLang="zh-CN" sz="800" dirty="0">
              <a:latin typeface="微软雅黑" panose="020B0503020204020204" pitchFamily="34" charset="-122"/>
              <a:ea typeface="微软雅黑" panose="020B0503020204020204" pitchFamily="34" charset="-122"/>
            </a:endParaRPr>
          </a:p>
          <a:p>
            <a:pPr lvl="0" eaLnBrk="1" hangingPunct="1"/>
            <a:r>
              <a:rPr lang="en-US" altLang="zh-CN" sz="800" dirty="0">
                <a:latin typeface="微软雅黑" panose="020B0503020204020204" pitchFamily="34" charset="-122"/>
                <a:ea typeface="微软雅黑" panose="020B0503020204020204" pitchFamily="34" charset="-122"/>
              </a:rPr>
              <a:t>2022</a:t>
            </a:r>
            <a:endParaRPr 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5099</Words>
  <Application>WPS 演示</Application>
  <PresentationFormat>宽屏</PresentationFormat>
  <Paragraphs>521</Paragraphs>
  <Slides>56</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56</vt:i4>
      </vt:variant>
    </vt:vector>
  </HeadingPairs>
  <TitlesOfParts>
    <vt:vector size="71" baseType="lpstr">
      <vt:lpstr>Arial</vt:lpstr>
      <vt:lpstr>宋体</vt:lpstr>
      <vt:lpstr>Wingdings</vt:lpstr>
      <vt:lpstr>PingFang SC</vt:lpstr>
      <vt:lpstr>Calibri</vt:lpstr>
      <vt:lpstr>PingFangSC-Regular</vt:lpstr>
      <vt:lpstr>微软雅黑</vt:lpstr>
      <vt:lpstr>-apple-system</vt:lpstr>
      <vt:lpstr>等线</vt:lpstr>
      <vt:lpstr>Arial Unicode MS</vt:lpstr>
      <vt:lpstr>等线 Light</vt:lpstr>
      <vt:lpstr>Times New Roman</vt:lpstr>
      <vt:lpstr>Segoe Print</vt:lpstr>
      <vt:lpstr>Mangal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孙昕灿</cp:lastModifiedBy>
  <cp:revision>52</cp:revision>
  <dcterms:created xsi:type="dcterms:W3CDTF">2024-06-27T07:07:00Z</dcterms:created>
  <dcterms:modified xsi:type="dcterms:W3CDTF">2024-10-09T11:35:52Z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6BB4CE29DDA346489A52996602F260BE_13</vt:lpwstr>
  </property>
  <property fmtid="{D5CDD505-2E9C-101B-9397-08002B2CF9AE}" pid="3" name="KSOProductBuildVer">
    <vt:lpwstr>2052-12.1.0.18276</vt:lpwstr>
  </property>
</Properties>
</file>